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4"/>
  </p:sldMasterIdLst>
  <p:notesMasterIdLst>
    <p:notesMasterId r:id="rId37"/>
  </p:notesMasterIdLst>
  <p:sldIdLst>
    <p:sldId id="256" r:id="rId5"/>
    <p:sldId id="273" r:id="rId6"/>
    <p:sldId id="259" r:id="rId7"/>
    <p:sldId id="275" r:id="rId8"/>
    <p:sldId id="276" r:id="rId9"/>
    <p:sldId id="277" r:id="rId10"/>
    <p:sldId id="278" r:id="rId11"/>
    <p:sldId id="279" r:id="rId12"/>
    <p:sldId id="280" r:id="rId13"/>
    <p:sldId id="281" r:id="rId14"/>
    <p:sldId id="282" r:id="rId15"/>
    <p:sldId id="283" r:id="rId16"/>
    <p:sldId id="284" r:id="rId17"/>
    <p:sldId id="296" r:id="rId18"/>
    <p:sldId id="297" r:id="rId19"/>
    <p:sldId id="298" r:id="rId20"/>
    <p:sldId id="285" r:id="rId21"/>
    <p:sldId id="286" r:id="rId22"/>
    <p:sldId id="299" r:id="rId23"/>
    <p:sldId id="287" r:id="rId24"/>
    <p:sldId id="288" r:id="rId25"/>
    <p:sldId id="289" r:id="rId26"/>
    <p:sldId id="290" r:id="rId27"/>
    <p:sldId id="291" r:id="rId28"/>
    <p:sldId id="292" r:id="rId29"/>
    <p:sldId id="293" r:id="rId30"/>
    <p:sldId id="294" r:id="rId31"/>
    <p:sldId id="300" r:id="rId32"/>
    <p:sldId id="295" r:id="rId33"/>
    <p:sldId id="301" r:id="rId34"/>
    <p:sldId id="302" r:id="rId35"/>
    <p:sldId id="274" r:id="rId36"/>
  </p:sldIdLst>
  <p:sldSz cx="10807700" cy="7747000"/>
  <p:notesSz cx="10807700" cy="7747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F4890"/>
    <a:srgbClr val="3288D4"/>
    <a:srgbClr val="0611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608" autoAdjust="0"/>
    <p:restoredTop sz="94593"/>
  </p:normalViewPr>
  <p:slideViewPr>
    <p:cSldViewPr>
      <p:cViewPr varScale="1">
        <p:scale>
          <a:sx n="100" d="100"/>
          <a:sy n="100" d="100"/>
        </p:scale>
        <p:origin x="416" y="5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683125" cy="388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6121400" y="0"/>
            <a:ext cx="4683125" cy="388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17ECED-B8AE-4837-BABA-778116F76072}" type="datetimeFigureOut">
              <a:rPr lang="es-ES" smtClean="0"/>
              <a:t>12/11/2022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3579813" y="968375"/>
            <a:ext cx="3648075" cy="26146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1081088" y="3729038"/>
            <a:ext cx="8645525" cy="30495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7358063"/>
            <a:ext cx="4683125" cy="388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6121400" y="7358063"/>
            <a:ext cx="4683125" cy="388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78F027-6C80-40F6-A698-A6399F8170B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490824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8F027-6C80-40F6-A698-A6399F8170BA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916874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xmlns="" id="{0D2C9F88-C8E1-6347-BF36-B6B5C7AC5D2D}"/>
              </a:ext>
            </a:extLst>
          </p:cNvPr>
          <p:cNvSpPr/>
          <p:nvPr userDrawn="1"/>
        </p:nvSpPr>
        <p:spPr>
          <a:xfrm>
            <a:off x="0" y="1"/>
            <a:ext cx="10807700" cy="6159500"/>
          </a:xfrm>
          <a:prstGeom prst="rect">
            <a:avLst/>
          </a:prstGeom>
          <a:solidFill>
            <a:srgbClr val="3288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Arial" panose="020B0604020202020204" pitchFamily="34" charset="0"/>
            </a:endParaRPr>
          </a:p>
        </p:txBody>
      </p:sp>
      <p:sp>
        <p:nvSpPr>
          <p:cNvPr id="14" name="Marcador de texto 3">
            <a:extLst>
              <a:ext uri="{FF2B5EF4-FFF2-40B4-BE49-F238E27FC236}">
                <a16:creationId xmlns:a16="http://schemas.microsoft.com/office/drawing/2014/main" xmlns="" id="{263B72D3-C93A-154B-8509-84FF05BD8B1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52415" y="2425700"/>
            <a:ext cx="5115602" cy="163523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ts val="6000"/>
              </a:lnSpc>
              <a:buNone/>
              <a:defRPr sz="5500" b="1" i="0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ts val="4880"/>
              </a:lnSpc>
              <a:defRPr sz="4250"/>
            </a:lvl2pPr>
            <a:lvl3pPr>
              <a:lnSpc>
                <a:spcPts val="4880"/>
              </a:lnSpc>
              <a:defRPr sz="4250"/>
            </a:lvl3pPr>
            <a:lvl4pPr>
              <a:lnSpc>
                <a:spcPts val="4880"/>
              </a:lnSpc>
              <a:defRPr sz="4250"/>
            </a:lvl4pPr>
            <a:lvl5pPr>
              <a:lnSpc>
                <a:spcPts val="4880"/>
              </a:lnSpc>
              <a:defRPr sz="4250"/>
            </a:lvl5pPr>
          </a:lstStyle>
          <a:p>
            <a:pPr lvl="0"/>
            <a:r>
              <a:rPr lang="es-ES_tradnl" dirty="0"/>
              <a:t>Título de la </a:t>
            </a:r>
          </a:p>
          <a:p>
            <a:pPr lvl="0"/>
            <a:r>
              <a:rPr lang="es-ES_tradnl" dirty="0"/>
              <a:t>presentación</a:t>
            </a:r>
          </a:p>
        </p:txBody>
      </p:sp>
      <p:sp>
        <p:nvSpPr>
          <p:cNvPr id="15" name="Marcador de texto 3">
            <a:extLst>
              <a:ext uri="{FF2B5EF4-FFF2-40B4-BE49-F238E27FC236}">
                <a16:creationId xmlns:a16="http://schemas.microsoft.com/office/drawing/2014/main" xmlns="" id="{0D8F4C33-606A-5749-8D75-ACE4C079CB9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2415" y="4060932"/>
            <a:ext cx="6106202" cy="84916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ts val="6000"/>
              </a:lnSpc>
              <a:buNone/>
              <a:defRPr sz="2400" b="1" i="0" spc="0" baseline="0">
                <a:solidFill>
                  <a:srgbClr val="06112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ts val="4880"/>
              </a:lnSpc>
              <a:defRPr sz="4250"/>
            </a:lvl2pPr>
            <a:lvl3pPr>
              <a:lnSpc>
                <a:spcPts val="4880"/>
              </a:lnSpc>
              <a:defRPr sz="4250"/>
            </a:lvl3pPr>
            <a:lvl4pPr>
              <a:lnSpc>
                <a:spcPts val="4880"/>
              </a:lnSpc>
              <a:defRPr sz="4250"/>
            </a:lvl4pPr>
            <a:lvl5pPr>
              <a:lnSpc>
                <a:spcPts val="4880"/>
              </a:lnSpc>
              <a:defRPr sz="4250"/>
            </a:lvl5pPr>
          </a:lstStyle>
          <a:p>
            <a:pPr lvl="0"/>
            <a:r>
              <a:rPr lang="es-ES_tradnl" dirty="0"/>
              <a:t>Fecha de la presentación</a:t>
            </a:r>
          </a:p>
        </p:txBody>
      </p:sp>
      <p:pic>
        <p:nvPicPr>
          <p:cNvPr id="13" name="Gráfico 12">
            <a:extLst>
              <a:ext uri="{FF2B5EF4-FFF2-40B4-BE49-F238E27FC236}">
                <a16:creationId xmlns:a16="http://schemas.microsoft.com/office/drawing/2014/main" xmlns="" id="{56079A70-4CDC-BE44-BF7E-DD31FDAC245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606524" y="222250"/>
            <a:ext cx="8253269" cy="6042132"/>
          </a:xfrm>
          <a:prstGeom prst="rect">
            <a:avLst/>
          </a:prstGeom>
        </p:spPr>
      </p:pic>
      <p:pic>
        <p:nvPicPr>
          <p:cNvPr id="3" name="Imagen 2" descr="Interfaz de usuario gráfica&#10;&#10;Descripción generada automáticamente">
            <a:extLst>
              <a:ext uri="{FF2B5EF4-FFF2-40B4-BE49-F238E27FC236}">
                <a16:creationId xmlns:a16="http://schemas.microsoft.com/office/drawing/2014/main" xmlns="" id="{54136B19-67A5-4D0F-A940-45A1A8A8832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240" y="6036192"/>
            <a:ext cx="9601220" cy="145999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ÍNDICE">
    <p:bg>
      <p:bgPr>
        <a:solidFill>
          <a:srgbClr val="3288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6350" y="6350"/>
            <a:ext cx="10800080" cy="7731125"/>
          </a:xfrm>
          <a:custGeom>
            <a:avLst/>
            <a:gdLst/>
            <a:ahLst/>
            <a:cxnLst/>
            <a:rect l="l" t="t" r="r" b="b"/>
            <a:pathLst>
              <a:path w="10800080" h="7731125">
                <a:moveTo>
                  <a:pt x="10800003" y="7730858"/>
                </a:moveTo>
                <a:lnTo>
                  <a:pt x="0" y="7730858"/>
                </a:lnTo>
                <a:lnTo>
                  <a:pt x="0" y="0"/>
                </a:lnTo>
                <a:lnTo>
                  <a:pt x="10800003" y="0"/>
                </a:lnTo>
                <a:lnTo>
                  <a:pt x="10800003" y="7730858"/>
                </a:lnTo>
                <a:close/>
              </a:path>
            </a:pathLst>
          </a:custGeom>
          <a:ln w="12700">
            <a:solidFill>
              <a:srgbClr val="1D1D1B"/>
            </a:solidFill>
          </a:ln>
        </p:spPr>
        <p:txBody>
          <a:bodyPr wrap="square" lIns="0" tIns="0" rIns="0" bIns="0" rtlCol="0"/>
          <a:lstStyle/>
          <a:p>
            <a:endParaRPr b="0" i="0" dirty="0">
              <a:latin typeface="Arial" panose="020B0604020202020204" pitchFamily="34" charset="0"/>
            </a:endParaRPr>
          </a:p>
        </p:txBody>
      </p:sp>
      <p:sp>
        <p:nvSpPr>
          <p:cNvPr id="11" name="Título 10">
            <a:extLst>
              <a:ext uri="{FF2B5EF4-FFF2-40B4-BE49-F238E27FC236}">
                <a16:creationId xmlns:a16="http://schemas.microsoft.com/office/drawing/2014/main" xmlns="" id="{40DE14B0-F75D-774C-B0F4-9D51579D67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501158"/>
            <a:ext cx="1828800" cy="430887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s-ES" dirty="0"/>
              <a:t>Índice</a:t>
            </a:r>
          </a:p>
        </p:txBody>
      </p:sp>
      <p:sp>
        <p:nvSpPr>
          <p:cNvPr id="17" name="Holder 3">
            <a:extLst>
              <a:ext uri="{FF2B5EF4-FFF2-40B4-BE49-F238E27FC236}">
                <a16:creationId xmlns:a16="http://schemas.microsoft.com/office/drawing/2014/main" xmlns="" id="{E324D655-9C5E-C749-9537-BD9643DC5176}"/>
              </a:ext>
            </a:extLst>
          </p:cNvPr>
          <p:cNvSpPr txBox="1">
            <a:spLocks/>
          </p:cNvSpPr>
          <p:nvPr userDrawn="1"/>
        </p:nvSpPr>
        <p:spPr>
          <a:xfrm>
            <a:off x="3877921" y="1014586"/>
            <a:ext cx="3460496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es-ES"/>
            </a:defPPr>
            <a:lvl1pPr marL="0" algn="ctr" defTabSz="914400" rtl="0" eaLnBrk="1" latinLnBrk="0" hangingPunct="1">
              <a:defRPr sz="1800" b="0" i="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/>
          </a:p>
        </p:txBody>
      </p:sp>
      <p:sp>
        <p:nvSpPr>
          <p:cNvPr id="20" name="Marcador de texto 3">
            <a:extLst>
              <a:ext uri="{FF2B5EF4-FFF2-40B4-BE49-F238E27FC236}">
                <a16:creationId xmlns:a16="http://schemas.microsoft.com/office/drawing/2014/main" xmlns="" id="{5ABDE9E6-F7A1-D941-8499-C5842FA9ED1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1850" y="2299821"/>
            <a:ext cx="3581400" cy="234080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600" b="0" i="0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ts val="4880"/>
              </a:lnSpc>
              <a:defRPr sz="4250"/>
            </a:lvl2pPr>
            <a:lvl3pPr>
              <a:lnSpc>
                <a:spcPts val="4880"/>
              </a:lnSpc>
              <a:defRPr sz="4250"/>
            </a:lvl3pPr>
            <a:lvl4pPr>
              <a:lnSpc>
                <a:spcPts val="4880"/>
              </a:lnSpc>
              <a:defRPr sz="4250"/>
            </a:lvl4pPr>
            <a:lvl5pPr>
              <a:lnSpc>
                <a:spcPts val="4880"/>
              </a:lnSpc>
              <a:defRPr sz="4250"/>
            </a:lvl5pPr>
          </a:lstStyle>
          <a:p>
            <a:pPr marL="457200" indent="-457200">
              <a:buFont typeface="+mj-lt"/>
              <a:buAutoNum type="arabicPeriod"/>
            </a:pPr>
            <a:r>
              <a:rPr lang="es-ES" sz="2000" b="0" spc="105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Lorem</a:t>
            </a:r>
            <a:r>
              <a:rPr lang="es-ES" sz="20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000" b="0" spc="105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ipsum</a:t>
            </a:r>
            <a:r>
              <a:rPr lang="es-ES" sz="20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s-ES" sz="20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ES" sz="20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s-ES" sz="16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1.1 </a:t>
            </a:r>
            <a:r>
              <a:rPr lang="es-ES" sz="1600" b="0" spc="105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Lorem</a:t>
            </a:r>
            <a:r>
              <a:rPr lang="es-ES" sz="16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600" b="0" spc="105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ipsum</a:t>
            </a:r>
            <a:r>
              <a:rPr lang="es-ES" sz="16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s-ES" sz="16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ES" sz="16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1.2 </a:t>
            </a:r>
            <a:r>
              <a:rPr lang="es-ES" sz="1600" b="0" spc="105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Lorem</a:t>
            </a:r>
            <a:r>
              <a:rPr lang="es-ES" sz="16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600" b="0" spc="105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ipsum</a:t>
            </a:r>
            <a:r>
              <a:rPr lang="es-ES" sz="16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s-ES" sz="16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ES" sz="16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1.3 </a:t>
            </a:r>
            <a:r>
              <a:rPr lang="es-ES" sz="1600" b="0" spc="105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Lorem</a:t>
            </a:r>
            <a:r>
              <a:rPr lang="es-ES" sz="16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600" b="0" spc="105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ipsum</a:t>
            </a:r>
            <a:endParaRPr lang="es-ES" sz="2000" b="0" spc="105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s-ES" sz="2000" b="0" spc="105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Lorem</a:t>
            </a:r>
            <a:r>
              <a:rPr lang="es-ES" sz="20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000" b="0" spc="105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ipsum</a:t>
            </a:r>
            <a:r>
              <a:rPr lang="es-ES" sz="20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s-ES" sz="20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ES" sz="20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s-ES" sz="16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2.1 </a:t>
            </a:r>
            <a:r>
              <a:rPr lang="es-ES" sz="1600" b="0" spc="105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Lorem</a:t>
            </a:r>
            <a:r>
              <a:rPr lang="es-ES" sz="16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600" b="0" spc="105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ipsum</a:t>
            </a:r>
            <a:r>
              <a:rPr lang="es-ES" sz="16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s-ES" sz="16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ES" sz="16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2.2 </a:t>
            </a:r>
            <a:r>
              <a:rPr lang="es-ES" sz="1600" b="0" spc="105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Lorem</a:t>
            </a:r>
            <a:r>
              <a:rPr lang="es-ES" sz="16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600" b="0" spc="105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ipsum</a:t>
            </a:r>
            <a:r>
              <a:rPr lang="es-ES" sz="16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s-ES" sz="16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ES" sz="16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2.3 </a:t>
            </a:r>
            <a:r>
              <a:rPr lang="es-ES" sz="1600" b="0" spc="105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Lorem</a:t>
            </a:r>
            <a:r>
              <a:rPr lang="es-ES" sz="16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600" b="0" spc="105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ipsum</a:t>
            </a:r>
            <a:endParaRPr lang="es-ES" sz="2800" b="0" spc="105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s-ES" sz="2000" b="0" spc="105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Lorem</a:t>
            </a:r>
            <a:r>
              <a:rPr lang="es-ES" sz="20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000" b="0" spc="105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ipsum</a:t>
            </a:r>
            <a:r>
              <a:rPr lang="es-ES" sz="20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s-ES" sz="20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ES" sz="20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s-ES" sz="16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3.1 </a:t>
            </a:r>
            <a:r>
              <a:rPr lang="es-ES" sz="1600" b="0" spc="105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Lorem</a:t>
            </a:r>
            <a:r>
              <a:rPr lang="es-ES" sz="16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600" b="0" spc="105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ipsum</a:t>
            </a:r>
            <a:r>
              <a:rPr lang="es-ES" sz="16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s-ES" sz="16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ES" sz="16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3.2 </a:t>
            </a:r>
            <a:r>
              <a:rPr lang="es-ES" sz="1600" b="0" spc="105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Lorem</a:t>
            </a:r>
            <a:r>
              <a:rPr lang="es-ES" sz="16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600" b="0" spc="105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ipsum</a:t>
            </a:r>
            <a:r>
              <a:rPr lang="es-ES" sz="16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s-ES" sz="16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ES" sz="16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3.3 </a:t>
            </a:r>
            <a:r>
              <a:rPr lang="es-ES" sz="1600" b="0" spc="105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Lorem</a:t>
            </a:r>
            <a:r>
              <a:rPr lang="es-ES" sz="16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600" b="0" spc="105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ipsum</a:t>
            </a:r>
            <a:endParaRPr lang="es-ES" sz="1600" b="0" kern="0" dirty="0"/>
          </a:p>
        </p:txBody>
      </p:sp>
      <p:sp>
        <p:nvSpPr>
          <p:cNvPr id="23" name="Marcador de texto 3">
            <a:extLst>
              <a:ext uri="{FF2B5EF4-FFF2-40B4-BE49-F238E27FC236}">
                <a16:creationId xmlns:a16="http://schemas.microsoft.com/office/drawing/2014/main" xmlns="" id="{046BC9E1-CF5F-BC4C-8C29-19BF1FF7B3C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5650" y="669278"/>
            <a:ext cx="4038600" cy="27699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900" b="0" i="0" spc="30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ts val="4880"/>
              </a:lnSpc>
              <a:defRPr sz="4250"/>
            </a:lvl2pPr>
            <a:lvl3pPr>
              <a:lnSpc>
                <a:spcPts val="4880"/>
              </a:lnSpc>
              <a:defRPr sz="4250"/>
            </a:lvl3pPr>
            <a:lvl4pPr>
              <a:lnSpc>
                <a:spcPts val="4880"/>
              </a:lnSpc>
              <a:defRPr sz="4250"/>
            </a:lvl4pPr>
            <a:lvl5pPr>
              <a:lnSpc>
                <a:spcPts val="4880"/>
              </a:lnSpc>
              <a:defRPr sz="4250"/>
            </a:lvl5pPr>
          </a:lstStyle>
          <a:p>
            <a:pPr lvl="0"/>
            <a:r>
              <a:rPr lang="es-ES_tradnl" dirty="0"/>
              <a:t>TÍTULO DE LA PRESENTACIÓN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CIÓN">
    <p:bg>
      <p:bgPr>
        <a:solidFill>
          <a:srgbClr val="3288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Marcador de texto 3">
            <a:extLst>
              <a:ext uri="{FF2B5EF4-FFF2-40B4-BE49-F238E27FC236}">
                <a16:creationId xmlns:a16="http://schemas.microsoft.com/office/drawing/2014/main" xmlns="" id="{B09E400B-F08F-F345-8733-19DC05708ED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5650" y="669278"/>
            <a:ext cx="4038600" cy="27699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900" b="0" i="0" spc="30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ts val="4880"/>
              </a:lnSpc>
              <a:defRPr sz="4250"/>
            </a:lvl2pPr>
            <a:lvl3pPr>
              <a:lnSpc>
                <a:spcPts val="4880"/>
              </a:lnSpc>
              <a:defRPr sz="4250"/>
            </a:lvl3pPr>
            <a:lvl4pPr>
              <a:lnSpc>
                <a:spcPts val="4880"/>
              </a:lnSpc>
              <a:defRPr sz="4250"/>
            </a:lvl4pPr>
            <a:lvl5pPr>
              <a:lnSpc>
                <a:spcPts val="4880"/>
              </a:lnSpc>
              <a:defRPr sz="4250"/>
            </a:lvl5pPr>
          </a:lstStyle>
          <a:p>
            <a:pPr lvl="0"/>
            <a:r>
              <a:rPr lang="es-ES_tradnl" dirty="0"/>
              <a:t>TÍTULO DE LA PRESENTACIÓN</a:t>
            </a:r>
          </a:p>
        </p:txBody>
      </p:sp>
      <p:sp>
        <p:nvSpPr>
          <p:cNvPr id="11" name="Marcador de texto 3">
            <a:extLst>
              <a:ext uri="{FF2B5EF4-FFF2-40B4-BE49-F238E27FC236}">
                <a16:creationId xmlns:a16="http://schemas.microsoft.com/office/drawing/2014/main" xmlns="" id="{B027D0E3-398C-9244-8F21-9F1D97F6FA3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22936" y="2871038"/>
            <a:ext cx="7186796" cy="693267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10000"/>
              </a:lnSpc>
              <a:buNone/>
              <a:defRPr sz="6600" b="1" i="0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ts val="4880"/>
              </a:lnSpc>
              <a:defRPr sz="4250"/>
            </a:lvl2pPr>
            <a:lvl3pPr>
              <a:lnSpc>
                <a:spcPts val="4880"/>
              </a:lnSpc>
              <a:defRPr sz="4250"/>
            </a:lvl3pPr>
            <a:lvl4pPr>
              <a:lnSpc>
                <a:spcPts val="4880"/>
              </a:lnSpc>
              <a:defRPr sz="4250"/>
            </a:lvl4pPr>
            <a:lvl5pPr>
              <a:lnSpc>
                <a:spcPts val="4880"/>
              </a:lnSpc>
              <a:defRPr sz="4250"/>
            </a:lvl5pPr>
          </a:lstStyle>
          <a:p>
            <a:pPr lvl="0"/>
            <a:r>
              <a:rPr lang="es-ES_tradnl" dirty="0"/>
              <a:t>Titulo sección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>
            <a:extLst>
              <a:ext uri="{FF2B5EF4-FFF2-40B4-BE49-F238E27FC236}">
                <a16:creationId xmlns:a16="http://schemas.microsoft.com/office/drawing/2014/main" xmlns="" id="{ACC3AA88-2FCC-ED4F-9564-1BD71E52126A}"/>
              </a:ext>
            </a:extLst>
          </p:cNvPr>
          <p:cNvSpPr/>
          <p:nvPr userDrawn="1"/>
        </p:nvSpPr>
        <p:spPr>
          <a:xfrm>
            <a:off x="0" y="7454900"/>
            <a:ext cx="10807700" cy="301356"/>
          </a:xfrm>
          <a:prstGeom prst="rect">
            <a:avLst/>
          </a:prstGeom>
          <a:solidFill>
            <a:srgbClr val="3288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ítulo 10">
            <a:extLst>
              <a:ext uri="{FF2B5EF4-FFF2-40B4-BE49-F238E27FC236}">
                <a16:creationId xmlns:a16="http://schemas.microsoft.com/office/drawing/2014/main" xmlns="" id="{47FDBC18-AC90-8349-AF48-F2593D09EC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501158"/>
            <a:ext cx="3755488" cy="609562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rgbClr val="3288D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endParaRPr lang="es-ES" dirty="0"/>
          </a:p>
        </p:txBody>
      </p:sp>
      <p:sp>
        <p:nvSpPr>
          <p:cNvPr id="15" name="Marcador de texto 3">
            <a:extLst>
              <a:ext uri="{FF2B5EF4-FFF2-40B4-BE49-F238E27FC236}">
                <a16:creationId xmlns:a16="http://schemas.microsoft.com/office/drawing/2014/main" xmlns="" id="{28804BF0-1287-7A4B-A033-6C622E3C4ED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5650" y="669278"/>
            <a:ext cx="4038600" cy="27699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900" b="0" i="0" spc="300" baseline="0">
                <a:solidFill>
                  <a:srgbClr val="3288D4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ts val="4880"/>
              </a:lnSpc>
              <a:defRPr sz="4250"/>
            </a:lvl2pPr>
            <a:lvl3pPr>
              <a:lnSpc>
                <a:spcPts val="4880"/>
              </a:lnSpc>
              <a:defRPr sz="4250"/>
            </a:lvl3pPr>
            <a:lvl4pPr>
              <a:lnSpc>
                <a:spcPts val="4880"/>
              </a:lnSpc>
              <a:defRPr sz="4250"/>
            </a:lvl4pPr>
            <a:lvl5pPr>
              <a:lnSpc>
                <a:spcPts val="4880"/>
              </a:lnSpc>
              <a:defRPr sz="4250"/>
            </a:lvl5pPr>
          </a:lstStyle>
          <a:p>
            <a:pPr lvl="0"/>
            <a:r>
              <a:rPr lang="es-ES_tradnl" dirty="0"/>
              <a:t>TÍTULO DE LA PRESENTACIÓN</a:t>
            </a:r>
          </a:p>
        </p:txBody>
      </p:sp>
      <p:sp>
        <p:nvSpPr>
          <p:cNvPr id="21" name="Marcador de texto 3">
            <a:extLst>
              <a:ext uri="{FF2B5EF4-FFF2-40B4-BE49-F238E27FC236}">
                <a16:creationId xmlns:a16="http://schemas.microsoft.com/office/drawing/2014/main" xmlns="" id="{9F30D7C2-FA9E-484E-BB4C-43DA4E2D86A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1850" y="2169721"/>
            <a:ext cx="3755488" cy="117037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lang="es-ES" sz="1400" b="0" i="0" smtClean="0">
                <a:effectLst/>
              </a:defRPr>
            </a:lvl1pPr>
            <a:lvl2pPr>
              <a:lnSpc>
                <a:spcPts val="4880"/>
              </a:lnSpc>
              <a:defRPr sz="4250"/>
            </a:lvl2pPr>
            <a:lvl3pPr>
              <a:lnSpc>
                <a:spcPts val="4880"/>
              </a:lnSpc>
              <a:defRPr sz="4250"/>
            </a:lvl3pPr>
            <a:lvl4pPr>
              <a:lnSpc>
                <a:spcPts val="4880"/>
              </a:lnSpc>
              <a:defRPr sz="4250"/>
            </a:lvl4pPr>
            <a:lvl5pPr>
              <a:lnSpc>
                <a:spcPts val="4880"/>
              </a:lnSpc>
              <a:defRPr sz="4250"/>
            </a:lvl5pPr>
          </a:lstStyle>
          <a:p>
            <a:r>
              <a:rPr lang="es-ES" b="1" dirty="0" err="1">
                <a:effectLst/>
                <a:latin typeface="Helvetica Neue" panose="02000503000000020004" pitchFamily="2" charset="0"/>
              </a:rPr>
              <a:t>Lorem</a:t>
            </a:r>
            <a:r>
              <a:rPr lang="es-ES" b="1" dirty="0">
                <a:effectLst/>
                <a:latin typeface="Helvetica Neue" panose="02000503000000020004" pitchFamily="2" charset="0"/>
              </a:rPr>
              <a:t> </a:t>
            </a:r>
            <a:r>
              <a:rPr lang="es-ES" b="1" dirty="0" err="1">
                <a:effectLst/>
                <a:latin typeface="Helvetica Neue" panose="02000503000000020004" pitchFamily="2" charset="0"/>
              </a:rPr>
              <a:t>ipsum</a:t>
            </a:r>
            <a:endParaRPr lang="es-ES" dirty="0">
              <a:effectLst/>
              <a:latin typeface="Helvetica Neue" panose="02000503000000020004" pitchFamily="2" charset="0"/>
            </a:endParaRPr>
          </a:p>
          <a:p>
            <a:r>
              <a:rPr lang="es-ES" dirty="0" err="1">
                <a:effectLst/>
                <a:latin typeface="Helvetica Neue" panose="02000503000000020004" pitchFamily="2" charset="0"/>
              </a:rPr>
              <a:t>Lorem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ipsum</a:t>
            </a:r>
            <a:r>
              <a:rPr lang="es-ES" dirty="0">
                <a:effectLst/>
                <a:latin typeface="Helvetica Neue" panose="02000503000000020004" pitchFamily="2" charset="0"/>
              </a:rPr>
              <a:t> dolor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sit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amet</a:t>
            </a:r>
            <a:r>
              <a:rPr lang="es-ES" dirty="0">
                <a:effectLst/>
                <a:latin typeface="Helvetica Neue" panose="02000503000000020004" pitchFamily="2" charset="0"/>
              </a:rPr>
              <a:t>,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consectetur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adipiscing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elit</a:t>
            </a:r>
            <a:r>
              <a:rPr lang="es-ES" dirty="0">
                <a:effectLst/>
                <a:latin typeface="Helvetica Neue" panose="02000503000000020004" pitchFamily="2" charset="0"/>
              </a:rPr>
              <a:t>.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Vestibulum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mollis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quis</a:t>
            </a:r>
            <a:r>
              <a:rPr lang="es-ES" dirty="0">
                <a:effectLst/>
                <a:latin typeface="Helvetica Neue" panose="02000503000000020004" pitchFamily="2" charset="0"/>
              </a:rPr>
              <a:t> dolor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eget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hendrerit</a:t>
            </a:r>
            <a:r>
              <a:rPr lang="es-ES" dirty="0">
                <a:effectLst/>
                <a:latin typeface="Helvetica Neue" panose="02000503000000020004" pitchFamily="2" charset="0"/>
              </a:rPr>
              <a:t>.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Aliquam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dui</a:t>
            </a:r>
            <a:r>
              <a:rPr lang="es-ES" dirty="0">
                <a:effectLst/>
                <a:latin typeface="Helvetica Neue" panose="02000503000000020004" pitchFamily="2" charset="0"/>
              </a:rPr>
              <a:t> justo,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viverra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eu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diam</a:t>
            </a:r>
            <a:r>
              <a:rPr lang="es-ES" dirty="0">
                <a:effectLst/>
                <a:latin typeface="Helvetica Neue" panose="02000503000000020004" pitchFamily="2" charset="0"/>
              </a:rPr>
              <a:t> id,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fermentum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congue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purus</a:t>
            </a:r>
            <a:r>
              <a:rPr lang="es-ES" dirty="0">
                <a:effectLst/>
                <a:latin typeface="Helvetica Neue" panose="02000503000000020004" pitchFamily="2" charset="0"/>
              </a:rPr>
              <a:t>.</a:t>
            </a:r>
          </a:p>
        </p:txBody>
      </p:sp>
      <p:sp>
        <p:nvSpPr>
          <p:cNvPr id="23" name="Marcador de texto 3">
            <a:extLst>
              <a:ext uri="{FF2B5EF4-FFF2-40B4-BE49-F238E27FC236}">
                <a16:creationId xmlns:a16="http://schemas.microsoft.com/office/drawing/2014/main" xmlns="" id="{9475EC73-3568-F841-B01F-085215B630F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0276" y="3558683"/>
            <a:ext cx="3755488" cy="117037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lang="es-ES" sz="1400" b="0" i="0" smtClean="0">
                <a:effectLst/>
              </a:defRPr>
            </a:lvl1pPr>
            <a:lvl2pPr>
              <a:lnSpc>
                <a:spcPts val="4880"/>
              </a:lnSpc>
              <a:defRPr sz="4250"/>
            </a:lvl2pPr>
            <a:lvl3pPr>
              <a:lnSpc>
                <a:spcPts val="4880"/>
              </a:lnSpc>
              <a:defRPr sz="4250"/>
            </a:lvl3pPr>
            <a:lvl4pPr>
              <a:lnSpc>
                <a:spcPts val="4880"/>
              </a:lnSpc>
              <a:defRPr sz="4250"/>
            </a:lvl4pPr>
            <a:lvl5pPr>
              <a:lnSpc>
                <a:spcPts val="4880"/>
              </a:lnSpc>
              <a:defRPr sz="4250"/>
            </a:lvl5pPr>
          </a:lstStyle>
          <a:p>
            <a:r>
              <a:rPr lang="es-ES" b="1" dirty="0" err="1">
                <a:effectLst/>
                <a:latin typeface="Helvetica Neue" panose="02000503000000020004" pitchFamily="2" charset="0"/>
              </a:rPr>
              <a:t>Lorem</a:t>
            </a:r>
            <a:r>
              <a:rPr lang="es-ES" b="1" dirty="0">
                <a:effectLst/>
                <a:latin typeface="Helvetica Neue" panose="02000503000000020004" pitchFamily="2" charset="0"/>
              </a:rPr>
              <a:t> </a:t>
            </a:r>
            <a:r>
              <a:rPr lang="es-ES" b="1" dirty="0" err="1">
                <a:effectLst/>
                <a:latin typeface="Helvetica Neue" panose="02000503000000020004" pitchFamily="2" charset="0"/>
              </a:rPr>
              <a:t>ipsum</a:t>
            </a:r>
            <a:endParaRPr lang="es-ES" dirty="0">
              <a:effectLst/>
              <a:latin typeface="Helvetica Neue" panose="02000503000000020004" pitchFamily="2" charset="0"/>
            </a:endParaRPr>
          </a:p>
          <a:p>
            <a:r>
              <a:rPr lang="es-ES" dirty="0" err="1">
                <a:effectLst/>
                <a:latin typeface="Helvetica Neue" panose="02000503000000020004" pitchFamily="2" charset="0"/>
              </a:rPr>
              <a:t>Lorem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ipsum</a:t>
            </a:r>
            <a:r>
              <a:rPr lang="es-ES" dirty="0">
                <a:effectLst/>
                <a:latin typeface="Helvetica Neue" panose="02000503000000020004" pitchFamily="2" charset="0"/>
              </a:rPr>
              <a:t> dolor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sit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amet</a:t>
            </a:r>
            <a:r>
              <a:rPr lang="es-ES" dirty="0">
                <a:effectLst/>
                <a:latin typeface="Helvetica Neue" panose="02000503000000020004" pitchFamily="2" charset="0"/>
              </a:rPr>
              <a:t>,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consectetur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adipiscing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elit</a:t>
            </a:r>
            <a:r>
              <a:rPr lang="es-ES" dirty="0">
                <a:effectLst/>
                <a:latin typeface="Helvetica Neue" panose="02000503000000020004" pitchFamily="2" charset="0"/>
              </a:rPr>
              <a:t>.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Vestibulum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mollis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quis</a:t>
            </a:r>
            <a:r>
              <a:rPr lang="es-ES" dirty="0">
                <a:effectLst/>
                <a:latin typeface="Helvetica Neue" panose="02000503000000020004" pitchFamily="2" charset="0"/>
              </a:rPr>
              <a:t> dolor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eget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hendrerit</a:t>
            </a:r>
            <a:r>
              <a:rPr lang="es-ES" dirty="0">
                <a:effectLst/>
                <a:latin typeface="Helvetica Neue" panose="02000503000000020004" pitchFamily="2" charset="0"/>
              </a:rPr>
              <a:t>.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Aliquam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dui</a:t>
            </a:r>
            <a:r>
              <a:rPr lang="es-ES" dirty="0">
                <a:effectLst/>
                <a:latin typeface="Helvetica Neue" panose="02000503000000020004" pitchFamily="2" charset="0"/>
              </a:rPr>
              <a:t> justo,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viverra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eu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diam</a:t>
            </a:r>
            <a:r>
              <a:rPr lang="es-ES" dirty="0">
                <a:effectLst/>
                <a:latin typeface="Helvetica Neue" panose="02000503000000020004" pitchFamily="2" charset="0"/>
              </a:rPr>
              <a:t> id,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fermentum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congue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purus</a:t>
            </a:r>
            <a:r>
              <a:rPr lang="es-ES" dirty="0">
                <a:effectLst/>
                <a:latin typeface="Helvetica Neue" panose="02000503000000020004" pitchFamily="2" charset="0"/>
              </a:rPr>
              <a:t>.</a:t>
            </a:r>
          </a:p>
        </p:txBody>
      </p:sp>
      <p:sp>
        <p:nvSpPr>
          <p:cNvPr id="24" name="Marcador de texto 3">
            <a:extLst>
              <a:ext uri="{FF2B5EF4-FFF2-40B4-BE49-F238E27FC236}">
                <a16:creationId xmlns:a16="http://schemas.microsoft.com/office/drawing/2014/main" xmlns="" id="{6A266DCD-8B74-1D4C-8039-1EA045CC6FB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20276" y="4947645"/>
            <a:ext cx="3755488" cy="117037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lang="es-ES" sz="1400" b="0" i="0" smtClean="0">
                <a:effectLst/>
              </a:defRPr>
            </a:lvl1pPr>
            <a:lvl2pPr>
              <a:lnSpc>
                <a:spcPts val="4880"/>
              </a:lnSpc>
              <a:defRPr sz="4250"/>
            </a:lvl2pPr>
            <a:lvl3pPr>
              <a:lnSpc>
                <a:spcPts val="4880"/>
              </a:lnSpc>
              <a:defRPr sz="4250"/>
            </a:lvl3pPr>
            <a:lvl4pPr>
              <a:lnSpc>
                <a:spcPts val="4880"/>
              </a:lnSpc>
              <a:defRPr sz="4250"/>
            </a:lvl4pPr>
            <a:lvl5pPr>
              <a:lnSpc>
                <a:spcPts val="4880"/>
              </a:lnSpc>
              <a:defRPr sz="4250"/>
            </a:lvl5pPr>
          </a:lstStyle>
          <a:p>
            <a:r>
              <a:rPr lang="es-ES" b="1" dirty="0" err="1">
                <a:effectLst/>
                <a:latin typeface="Helvetica Neue" panose="02000503000000020004" pitchFamily="2" charset="0"/>
              </a:rPr>
              <a:t>Lorem</a:t>
            </a:r>
            <a:r>
              <a:rPr lang="es-ES" b="1" dirty="0">
                <a:effectLst/>
                <a:latin typeface="Helvetica Neue" panose="02000503000000020004" pitchFamily="2" charset="0"/>
              </a:rPr>
              <a:t> </a:t>
            </a:r>
            <a:r>
              <a:rPr lang="es-ES" b="1" dirty="0" err="1">
                <a:effectLst/>
                <a:latin typeface="Helvetica Neue" panose="02000503000000020004" pitchFamily="2" charset="0"/>
              </a:rPr>
              <a:t>ipsum</a:t>
            </a:r>
            <a:endParaRPr lang="es-ES" dirty="0">
              <a:effectLst/>
              <a:latin typeface="Helvetica Neue" panose="02000503000000020004" pitchFamily="2" charset="0"/>
            </a:endParaRPr>
          </a:p>
          <a:p>
            <a:r>
              <a:rPr lang="es-ES" dirty="0" err="1">
                <a:effectLst/>
                <a:latin typeface="Helvetica Neue" panose="02000503000000020004" pitchFamily="2" charset="0"/>
              </a:rPr>
              <a:t>Lorem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ipsum</a:t>
            </a:r>
            <a:r>
              <a:rPr lang="es-ES" dirty="0">
                <a:effectLst/>
                <a:latin typeface="Helvetica Neue" panose="02000503000000020004" pitchFamily="2" charset="0"/>
              </a:rPr>
              <a:t> dolor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sit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amet</a:t>
            </a:r>
            <a:r>
              <a:rPr lang="es-ES" dirty="0">
                <a:effectLst/>
                <a:latin typeface="Helvetica Neue" panose="02000503000000020004" pitchFamily="2" charset="0"/>
              </a:rPr>
              <a:t>,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consectetur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adipiscing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elit</a:t>
            </a:r>
            <a:r>
              <a:rPr lang="es-ES" dirty="0">
                <a:effectLst/>
                <a:latin typeface="Helvetica Neue" panose="02000503000000020004" pitchFamily="2" charset="0"/>
              </a:rPr>
              <a:t>.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Vestibulum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mollis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quis</a:t>
            </a:r>
            <a:r>
              <a:rPr lang="es-ES" dirty="0">
                <a:effectLst/>
                <a:latin typeface="Helvetica Neue" panose="02000503000000020004" pitchFamily="2" charset="0"/>
              </a:rPr>
              <a:t> dolor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eget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hendrerit</a:t>
            </a:r>
            <a:r>
              <a:rPr lang="es-ES" dirty="0">
                <a:effectLst/>
                <a:latin typeface="Helvetica Neue" panose="02000503000000020004" pitchFamily="2" charset="0"/>
              </a:rPr>
              <a:t>.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Aliquam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dui</a:t>
            </a:r>
            <a:r>
              <a:rPr lang="es-ES" dirty="0">
                <a:effectLst/>
                <a:latin typeface="Helvetica Neue" panose="02000503000000020004" pitchFamily="2" charset="0"/>
              </a:rPr>
              <a:t> justo,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viverra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eu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diam</a:t>
            </a:r>
            <a:r>
              <a:rPr lang="es-ES" dirty="0">
                <a:effectLst/>
                <a:latin typeface="Helvetica Neue" panose="02000503000000020004" pitchFamily="2" charset="0"/>
              </a:rPr>
              <a:t> id,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fermentum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congue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purus</a:t>
            </a:r>
            <a:r>
              <a:rPr lang="es-ES" dirty="0">
                <a:effectLst/>
                <a:latin typeface="Helvetica Neue" panose="02000503000000020004" pitchFamily="2" charset="0"/>
              </a:rPr>
              <a:t>.</a:t>
            </a:r>
          </a:p>
        </p:txBody>
      </p:sp>
      <p:sp>
        <p:nvSpPr>
          <p:cNvPr id="25" name="Slide Number Placeholder 5">
            <a:extLst>
              <a:ext uri="{FF2B5EF4-FFF2-40B4-BE49-F238E27FC236}">
                <a16:creationId xmlns:a16="http://schemas.microsoft.com/office/drawing/2014/main" xmlns="" id="{96637C62-192A-B74A-9C01-622C3DD30D3F}"/>
              </a:ext>
            </a:extLst>
          </p:cNvPr>
          <p:cNvSpPr txBox="1">
            <a:spLocks/>
          </p:cNvSpPr>
          <p:nvPr userDrawn="1"/>
        </p:nvSpPr>
        <p:spPr>
          <a:xfrm>
            <a:off x="10280650" y="7089775"/>
            <a:ext cx="4201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9FD42C2-681F-46B0-A2BD-72905F73C82B}" type="slidenum">
              <a:rPr lang="en-US" sz="900" smtClean="0">
                <a:solidFill>
                  <a:srgbClr val="3288D4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‹Nº›</a:t>
            </a:fld>
            <a:endParaRPr lang="en-US" sz="900" dirty="0">
              <a:solidFill>
                <a:srgbClr val="3288D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Gráfico 11">
            <a:extLst>
              <a:ext uri="{FF2B5EF4-FFF2-40B4-BE49-F238E27FC236}">
                <a16:creationId xmlns:a16="http://schemas.microsoft.com/office/drawing/2014/main" xmlns="" id="{075BB044-9EC0-6B4E-BA64-BB3B0D26B5A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724457" y="1446077"/>
            <a:ext cx="4788483" cy="615950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>
            <a:extLst>
              <a:ext uri="{FF2B5EF4-FFF2-40B4-BE49-F238E27FC236}">
                <a16:creationId xmlns:a16="http://schemas.microsoft.com/office/drawing/2014/main" xmlns="" id="{ACC3AA88-2FCC-ED4F-9564-1BD71E52126A}"/>
              </a:ext>
            </a:extLst>
          </p:cNvPr>
          <p:cNvSpPr/>
          <p:nvPr userDrawn="1"/>
        </p:nvSpPr>
        <p:spPr>
          <a:xfrm>
            <a:off x="0" y="7454900"/>
            <a:ext cx="10807700" cy="301356"/>
          </a:xfrm>
          <a:prstGeom prst="rect">
            <a:avLst/>
          </a:prstGeom>
          <a:solidFill>
            <a:srgbClr val="3288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Arial" panose="020B0604020202020204" pitchFamily="34" charset="0"/>
            </a:endParaRPr>
          </a:p>
        </p:txBody>
      </p:sp>
      <p:sp>
        <p:nvSpPr>
          <p:cNvPr id="14" name="Título 10">
            <a:extLst>
              <a:ext uri="{FF2B5EF4-FFF2-40B4-BE49-F238E27FC236}">
                <a16:creationId xmlns:a16="http://schemas.microsoft.com/office/drawing/2014/main" xmlns="" id="{47FDBC18-AC90-8349-AF48-F2593D09EC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501158"/>
            <a:ext cx="3755488" cy="609562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rgbClr val="3288D4"/>
                </a:solidFill>
                <a:latin typeface="Arial" panose="020B0604020202020204" pitchFamily="34" charset="0"/>
              </a:defRPr>
            </a:lvl1pPr>
          </a:lstStyle>
          <a:p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endParaRPr lang="es-ES" dirty="0"/>
          </a:p>
        </p:txBody>
      </p:sp>
      <p:sp>
        <p:nvSpPr>
          <p:cNvPr id="15" name="Marcador de texto 3">
            <a:extLst>
              <a:ext uri="{FF2B5EF4-FFF2-40B4-BE49-F238E27FC236}">
                <a16:creationId xmlns:a16="http://schemas.microsoft.com/office/drawing/2014/main" xmlns="" id="{28804BF0-1287-7A4B-A033-6C622E3C4ED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5650" y="669278"/>
            <a:ext cx="4038600" cy="27699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900" b="0" i="0" spc="300" baseline="0">
                <a:solidFill>
                  <a:srgbClr val="3288D4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ts val="4880"/>
              </a:lnSpc>
              <a:defRPr sz="4250"/>
            </a:lvl2pPr>
            <a:lvl3pPr>
              <a:lnSpc>
                <a:spcPts val="4880"/>
              </a:lnSpc>
              <a:defRPr sz="4250"/>
            </a:lvl3pPr>
            <a:lvl4pPr>
              <a:lnSpc>
                <a:spcPts val="4880"/>
              </a:lnSpc>
              <a:defRPr sz="4250"/>
            </a:lvl4pPr>
            <a:lvl5pPr>
              <a:lnSpc>
                <a:spcPts val="4880"/>
              </a:lnSpc>
              <a:defRPr sz="4250"/>
            </a:lvl5pPr>
          </a:lstStyle>
          <a:p>
            <a:pPr lvl="0"/>
            <a:r>
              <a:rPr lang="es-ES_tradnl" dirty="0"/>
              <a:t>TÍTULO DE LA PRESENTACIÓN</a:t>
            </a:r>
          </a:p>
        </p:txBody>
      </p:sp>
      <p:sp>
        <p:nvSpPr>
          <p:cNvPr id="21" name="Marcador de texto 3">
            <a:extLst>
              <a:ext uri="{FF2B5EF4-FFF2-40B4-BE49-F238E27FC236}">
                <a16:creationId xmlns:a16="http://schemas.microsoft.com/office/drawing/2014/main" xmlns="" id="{9F30D7C2-FA9E-484E-BB4C-43DA4E2D86A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5650" y="2110720"/>
            <a:ext cx="8763000" cy="1170379"/>
          </a:xfrm>
          <a:prstGeom prst="rect">
            <a:avLst/>
          </a:prstGeom>
        </p:spPr>
        <p:txBody>
          <a:bodyPr anchor="t">
            <a:noAutofit/>
          </a:bodyPr>
          <a:lstStyle>
            <a:lvl1pPr marL="11113" indent="1588" algn="l">
              <a:lnSpc>
                <a:spcPct val="100000"/>
              </a:lnSpc>
              <a:buNone/>
              <a:tabLst/>
              <a:defRPr lang="es-ES" sz="1400" b="0" smtClean="0">
                <a:effectLst/>
              </a:defRPr>
            </a:lvl1pPr>
            <a:lvl2pPr>
              <a:lnSpc>
                <a:spcPts val="4880"/>
              </a:lnSpc>
              <a:defRPr sz="4250"/>
            </a:lvl2pPr>
            <a:lvl3pPr>
              <a:lnSpc>
                <a:spcPts val="4880"/>
              </a:lnSpc>
              <a:defRPr sz="4250"/>
            </a:lvl3pPr>
            <a:lvl4pPr>
              <a:lnSpc>
                <a:spcPts val="4880"/>
              </a:lnSpc>
              <a:defRPr sz="4250"/>
            </a:lvl4pPr>
            <a:lvl5pPr>
              <a:lnSpc>
                <a:spcPts val="4880"/>
              </a:lnSpc>
              <a:defRPr sz="4250"/>
            </a:lvl5pPr>
          </a:lstStyle>
          <a:p>
            <a:pPr marL="12700">
              <a:spcBef>
                <a:spcPts val="100"/>
              </a:spcBef>
            </a:pPr>
            <a:r>
              <a:rPr lang="es-ES" sz="2000" b="1" spc="35" dirty="0" err="1">
                <a:solidFill>
                  <a:srgbClr val="3288D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Lorem</a:t>
            </a:r>
            <a:r>
              <a:rPr lang="es-ES" sz="2000" b="1" spc="35" dirty="0">
                <a:solidFill>
                  <a:srgbClr val="3288D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000" b="1" spc="35" dirty="0" err="1">
                <a:solidFill>
                  <a:srgbClr val="3288D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ipsum</a:t>
            </a:r>
            <a:endParaRPr lang="es-ES" sz="2000" b="1" spc="35" dirty="0">
              <a:solidFill>
                <a:srgbClr val="3288D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>
              <a:spcBef>
                <a:spcPts val="100"/>
              </a:spcBef>
            </a:pPr>
            <a:endParaRPr lang="es-E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Lorem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ipsum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dolor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sit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amet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consectetur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adipiscing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elit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Vestibulum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mollis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quis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dolor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eget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hendrerit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Aliquam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dui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justo,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viverra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eu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diam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id,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fermentum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congue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purus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Nam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interdum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odio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vel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lectus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sollicitudin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nec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euismod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diam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sodales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Aliquam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erat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volutpat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Proin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faucibus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ut urna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sit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amet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viverra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In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hac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habitasse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platea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dictumst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Integer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at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diam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a magna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congue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porta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eu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eget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metus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Curabitur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sodales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tristique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dolor,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eu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gravida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neque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Ut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tincidunt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blandit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vehicula.</a:t>
            </a:r>
          </a:p>
          <a:p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s-E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Nullam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suscipit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tortor vitae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velit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iaculis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blandit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Donec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fringilla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arcu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non nunc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imperdiet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egestas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dapibus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tortor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laoreet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Quisque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pellentesque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risus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ornare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efficitur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viverra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, dolor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lacus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luctus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lorem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fermentum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pellentesque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lacus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felis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eget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nisi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Nunc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accumsan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lacinia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nibh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25" name="Slide Number Placeholder 5">
            <a:extLst>
              <a:ext uri="{FF2B5EF4-FFF2-40B4-BE49-F238E27FC236}">
                <a16:creationId xmlns:a16="http://schemas.microsoft.com/office/drawing/2014/main" xmlns="" id="{96637C62-192A-B74A-9C01-622C3DD30D3F}"/>
              </a:ext>
            </a:extLst>
          </p:cNvPr>
          <p:cNvSpPr txBox="1">
            <a:spLocks/>
          </p:cNvSpPr>
          <p:nvPr userDrawn="1"/>
        </p:nvSpPr>
        <p:spPr>
          <a:xfrm>
            <a:off x="10280650" y="7089775"/>
            <a:ext cx="4201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9FD42C2-681F-46B0-A2BD-72905F73C82B}" type="slidenum">
              <a:rPr lang="en-US" sz="900" smtClean="0">
                <a:solidFill>
                  <a:srgbClr val="3288D4"/>
                </a:solidFill>
              </a:rPr>
              <a:pPr/>
              <a:t>‹Nº›</a:t>
            </a:fld>
            <a:endParaRPr lang="en-US" sz="900" dirty="0">
              <a:solidFill>
                <a:srgbClr val="3288D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97499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>
            <a:extLst>
              <a:ext uri="{FF2B5EF4-FFF2-40B4-BE49-F238E27FC236}">
                <a16:creationId xmlns:a16="http://schemas.microsoft.com/office/drawing/2014/main" xmlns="" id="{ACC3AA88-2FCC-ED4F-9564-1BD71E52126A}"/>
              </a:ext>
            </a:extLst>
          </p:cNvPr>
          <p:cNvSpPr/>
          <p:nvPr userDrawn="1"/>
        </p:nvSpPr>
        <p:spPr>
          <a:xfrm>
            <a:off x="0" y="7454900"/>
            <a:ext cx="10807700" cy="301356"/>
          </a:xfrm>
          <a:prstGeom prst="rect">
            <a:avLst/>
          </a:prstGeom>
          <a:solidFill>
            <a:srgbClr val="3288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Arial" panose="020B0604020202020204" pitchFamily="34" charset="0"/>
            </a:endParaRPr>
          </a:p>
        </p:txBody>
      </p:sp>
      <p:sp>
        <p:nvSpPr>
          <p:cNvPr id="14" name="Título 10">
            <a:extLst>
              <a:ext uri="{FF2B5EF4-FFF2-40B4-BE49-F238E27FC236}">
                <a16:creationId xmlns:a16="http://schemas.microsoft.com/office/drawing/2014/main" xmlns="" id="{47FDBC18-AC90-8349-AF48-F2593D09EC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501158"/>
            <a:ext cx="3755488" cy="609562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rgbClr val="3288D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endParaRPr lang="es-ES" dirty="0"/>
          </a:p>
        </p:txBody>
      </p:sp>
      <p:sp>
        <p:nvSpPr>
          <p:cNvPr id="15" name="Marcador de texto 3">
            <a:extLst>
              <a:ext uri="{FF2B5EF4-FFF2-40B4-BE49-F238E27FC236}">
                <a16:creationId xmlns:a16="http://schemas.microsoft.com/office/drawing/2014/main" xmlns="" id="{28804BF0-1287-7A4B-A033-6C622E3C4ED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5650" y="669278"/>
            <a:ext cx="4038600" cy="27699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900" b="0" i="0" spc="300" baseline="0">
                <a:solidFill>
                  <a:srgbClr val="3288D4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ts val="4880"/>
              </a:lnSpc>
              <a:defRPr sz="4250"/>
            </a:lvl2pPr>
            <a:lvl3pPr>
              <a:lnSpc>
                <a:spcPts val="4880"/>
              </a:lnSpc>
              <a:defRPr sz="4250"/>
            </a:lvl3pPr>
            <a:lvl4pPr>
              <a:lnSpc>
                <a:spcPts val="4880"/>
              </a:lnSpc>
              <a:defRPr sz="4250"/>
            </a:lvl4pPr>
            <a:lvl5pPr>
              <a:lnSpc>
                <a:spcPts val="4880"/>
              </a:lnSpc>
              <a:defRPr sz="4250"/>
            </a:lvl5pPr>
          </a:lstStyle>
          <a:p>
            <a:pPr lvl="0"/>
            <a:r>
              <a:rPr lang="es-ES_tradnl" dirty="0"/>
              <a:t>TÍTULO DE LA PRESENTACIÓN</a:t>
            </a:r>
          </a:p>
        </p:txBody>
      </p:sp>
      <p:sp>
        <p:nvSpPr>
          <p:cNvPr id="25" name="Slide Number Placeholder 5">
            <a:extLst>
              <a:ext uri="{FF2B5EF4-FFF2-40B4-BE49-F238E27FC236}">
                <a16:creationId xmlns:a16="http://schemas.microsoft.com/office/drawing/2014/main" xmlns="" id="{96637C62-192A-B74A-9C01-622C3DD30D3F}"/>
              </a:ext>
            </a:extLst>
          </p:cNvPr>
          <p:cNvSpPr txBox="1">
            <a:spLocks/>
          </p:cNvSpPr>
          <p:nvPr userDrawn="1"/>
        </p:nvSpPr>
        <p:spPr>
          <a:xfrm>
            <a:off x="10280650" y="7089775"/>
            <a:ext cx="4201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9FD42C2-681F-46B0-A2BD-72905F73C82B}" type="slidenum">
              <a:rPr lang="en-US" sz="900" smtClean="0">
                <a:solidFill>
                  <a:srgbClr val="3288D4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‹Nº›</a:t>
            </a:fld>
            <a:endParaRPr lang="en-US" sz="900" dirty="0">
              <a:solidFill>
                <a:srgbClr val="3288D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Marcador de texto 3">
            <a:extLst>
              <a:ext uri="{FF2B5EF4-FFF2-40B4-BE49-F238E27FC236}">
                <a16:creationId xmlns:a16="http://schemas.microsoft.com/office/drawing/2014/main" xmlns="" id="{51C6CC97-6C5F-B04A-AEDB-41DC76333B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5650" y="2167605"/>
            <a:ext cx="4038600" cy="1170379"/>
          </a:xfrm>
          <a:prstGeom prst="rect">
            <a:avLst/>
          </a:prstGeom>
        </p:spPr>
        <p:txBody>
          <a:bodyPr anchor="t">
            <a:noAutofit/>
          </a:bodyPr>
          <a:lstStyle>
            <a:lvl1pPr marL="11113" indent="1588" algn="l">
              <a:lnSpc>
                <a:spcPct val="100000"/>
              </a:lnSpc>
              <a:buNone/>
              <a:tabLst/>
              <a:defRPr lang="es-ES" sz="1400" b="0" smtClean="0"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ts val="4880"/>
              </a:lnSpc>
              <a:defRPr sz="4250"/>
            </a:lvl2pPr>
            <a:lvl3pPr>
              <a:lnSpc>
                <a:spcPts val="4880"/>
              </a:lnSpc>
              <a:defRPr sz="4250"/>
            </a:lvl3pPr>
            <a:lvl4pPr>
              <a:lnSpc>
                <a:spcPts val="4880"/>
              </a:lnSpc>
              <a:defRPr sz="4250"/>
            </a:lvl4pPr>
            <a:lvl5pPr>
              <a:lnSpc>
                <a:spcPts val="4880"/>
              </a:lnSpc>
              <a:defRPr sz="4250"/>
            </a:lvl5pPr>
          </a:lstStyle>
          <a:p>
            <a:pPr marL="12700">
              <a:spcBef>
                <a:spcPts val="100"/>
              </a:spcBef>
            </a:pPr>
            <a:r>
              <a:rPr lang="es-ES" sz="2000" b="1" spc="35" dirty="0" err="1">
                <a:solidFill>
                  <a:srgbClr val="3288D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Lorem</a:t>
            </a:r>
            <a:r>
              <a:rPr lang="es-ES" sz="2000" b="1" spc="35" dirty="0">
                <a:solidFill>
                  <a:srgbClr val="3288D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000" b="1" spc="35" dirty="0" err="1">
                <a:solidFill>
                  <a:srgbClr val="3288D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ipsum</a:t>
            </a:r>
            <a:endParaRPr lang="es-ES" sz="2000" b="1" spc="35" dirty="0">
              <a:solidFill>
                <a:srgbClr val="3288D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>
              <a:spcBef>
                <a:spcPts val="100"/>
              </a:spcBef>
            </a:pPr>
            <a:endParaRPr lang="es-E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Lorem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ipsum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dolor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sit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amet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consectetur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adipiscing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elit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Vestibulum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mollis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quis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dolor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eget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hendrerit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Aliquam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dui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justo,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viverra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eu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diam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id,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fermentum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congue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purus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Nam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interdum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odio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vel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lectus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sollicitudin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nec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euismod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diam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sodales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Aliquam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erat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volutpat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Proin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faucibus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ut urna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sit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amet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viverra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In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hac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habitasse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platea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dictumst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Integer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at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diam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a magna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congue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porta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eu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eget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metus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Curabitur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sodales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tristique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dolor,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eu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gravida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neque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Ut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tincidunt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blandit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vehicula.</a:t>
            </a:r>
          </a:p>
          <a:p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s-E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Nullam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suscipit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tortor vitae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velit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iaculis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blandit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Donec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fringilla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arcu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non nunc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imperdiet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egestas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dapibus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tortor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laoreet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Quisque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pellentesque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risus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ornare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efficitur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viverra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, dolor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lacus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luctus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lorem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fermentum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pellentesque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lacus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felis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eget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nisi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Nunc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accumsan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lacinia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nibh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11" name="Marcador de texto 3">
            <a:extLst>
              <a:ext uri="{FF2B5EF4-FFF2-40B4-BE49-F238E27FC236}">
                <a16:creationId xmlns:a16="http://schemas.microsoft.com/office/drawing/2014/main" xmlns="" id="{B6826D71-448F-AC4A-BE57-7C3541B89D7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3452" y="2167605"/>
            <a:ext cx="4038600" cy="1170379"/>
          </a:xfrm>
          <a:prstGeom prst="rect">
            <a:avLst/>
          </a:prstGeom>
        </p:spPr>
        <p:txBody>
          <a:bodyPr anchor="t">
            <a:noAutofit/>
          </a:bodyPr>
          <a:lstStyle>
            <a:lvl1pPr marL="11113" indent="1588" algn="l">
              <a:lnSpc>
                <a:spcPct val="100000"/>
              </a:lnSpc>
              <a:buNone/>
              <a:tabLst/>
              <a:defRPr lang="es-ES" sz="1400" b="0" smtClean="0"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ts val="4880"/>
              </a:lnSpc>
              <a:defRPr sz="4250"/>
            </a:lvl2pPr>
            <a:lvl3pPr>
              <a:lnSpc>
                <a:spcPts val="4880"/>
              </a:lnSpc>
              <a:defRPr sz="4250"/>
            </a:lvl3pPr>
            <a:lvl4pPr>
              <a:lnSpc>
                <a:spcPts val="4880"/>
              </a:lnSpc>
              <a:defRPr sz="4250"/>
            </a:lvl4pPr>
            <a:lvl5pPr>
              <a:lnSpc>
                <a:spcPts val="4880"/>
              </a:lnSpc>
              <a:defRPr sz="4250"/>
            </a:lvl5pPr>
          </a:lstStyle>
          <a:p>
            <a:pPr marL="12700">
              <a:spcBef>
                <a:spcPts val="100"/>
              </a:spcBef>
            </a:pPr>
            <a:r>
              <a:rPr lang="es-ES" sz="2000" b="1" spc="35" dirty="0" err="1">
                <a:solidFill>
                  <a:srgbClr val="3288D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Lorem</a:t>
            </a:r>
            <a:r>
              <a:rPr lang="es-ES" sz="2000" b="1" spc="35" dirty="0">
                <a:solidFill>
                  <a:srgbClr val="3288D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000" b="1" spc="35" dirty="0" err="1">
                <a:solidFill>
                  <a:srgbClr val="3288D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ipsum</a:t>
            </a:r>
            <a:endParaRPr lang="es-ES" sz="2000" b="1" spc="35" dirty="0">
              <a:solidFill>
                <a:srgbClr val="3288D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>
              <a:spcBef>
                <a:spcPts val="100"/>
              </a:spcBef>
            </a:pPr>
            <a:endParaRPr lang="es-E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Lorem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ipsum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dolor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sit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amet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consectetur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adipiscing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elit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Vestibulum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mollis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quis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dolor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eget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hendrerit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Aliquam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dui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justo,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viverra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eu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diam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id,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fermentum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congue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purus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Nam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interdum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odio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vel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lectus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sollicitudin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nec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euismod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diam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sodales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Aliquam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erat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volutpat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Proin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faucibus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ut urna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sit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amet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viverra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In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hac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habitasse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platea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dictumst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Integer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at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diam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a magna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congue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porta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eu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eget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metus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Curabitur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sodales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tristique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dolor,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eu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gravida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neque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Ut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tincidunt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blandit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vehicula.</a:t>
            </a:r>
          </a:p>
          <a:p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s-E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Nullam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suscipit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tortor vitae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velit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iaculis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blandit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Donec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fringilla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arcu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non nunc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imperdiet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egestas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dapibus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tortor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laoreet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Quisque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pellentesque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risus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ornare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efficitur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viverra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, dolor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lacus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luctus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lorem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fermentum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pellentesque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lacus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felis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eget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nisi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Nunc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accumsan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lacinia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nibh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348978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RAPORTAD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>
            <a:extLst>
              <a:ext uri="{FF2B5EF4-FFF2-40B4-BE49-F238E27FC236}">
                <a16:creationId xmlns:a16="http://schemas.microsoft.com/office/drawing/2014/main" xmlns="" id="{ACC3AA88-2FCC-ED4F-9564-1BD71E52126A}"/>
              </a:ext>
            </a:extLst>
          </p:cNvPr>
          <p:cNvSpPr/>
          <p:nvPr userDrawn="1"/>
        </p:nvSpPr>
        <p:spPr>
          <a:xfrm>
            <a:off x="0" y="7454900"/>
            <a:ext cx="10807700" cy="301356"/>
          </a:xfrm>
          <a:prstGeom prst="rect">
            <a:avLst/>
          </a:prstGeom>
          <a:solidFill>
            <a:srgbClr val="3288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Arial" panose="020B0604020202020204" pitchFamily="34" charset="0"/>
            </a:endParaRPr>
          </a:p>
        </p:txBody>
      </p:sp>
      <p:sp>
        <p:nvSpPr>
          <p:cNvPr id="25" name="Slide Number Placeholder 5">
            <a:extLst>
              <a:ext uri="{FF2B5EF4-FFF2-40B4-BE49-F238E27FC236}">
                <a16:creationId xmlns:a16="http://schemas.microsoft.com/office/drawing/2014/main" xmlns="" id="{96637C62-192A-B74A-9C01-622C3DD30D3F}"/>
              </a:ext>
            </a:extLst>
          </p:cNvPr>
          <p:cNvSpPr txBox="1">
            <a:spLocks/>
          </p:cNvSpPr>
          <p:nvPr userDrawn="1"/>
        </p:nvSpPr>
        <p:spPr>
          <a:xfrm>
            <a:off x="10280650" y="7089775"/>
            <a:ext cx="4201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 dirty="0">
              <a:solidFill>
                <a:srgbClr val="3288D4"/>
              </a:solidFill>
            </a:endParaRPr>
          </a:p>
        </p:txBody>
      </p:sp>
      <p:pic>
        <p:nvPicPr>
          <p:cNvPr id="6" name="Imagen 5" descr="Un dibujo de una cara feliz&#10;&#10;Descripción generada automáticamente con confianza baja">
            <a:extLst>
              <a:ext uri="{FF2B5EF4-FFF2-40B4-BE49-F238E27FC236}">
                <a16:creationId xmlns:a16="http://schemas.microsoft.com/office/drawing/2014/main" xmlns="" id="{44C608F0-F9BB-A546-8B7E-C8FB5F4EC19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9850" y="4787900"/>
            <a:ext cx="3352800" cy="844906"/>
          </a:xfrm>
          <a:prstGeom prst="rect">
            <a:avLst/>
          </a:prstGeom>
        </p:spPr>
      </p:pic>
      <p:pic>
        <p:nvPicPr>
          <p:cNvPr id="4" name="Imagen 3" descr="Interfaz de usuario gráfica&#10;&#10;Descripción generada automáticamente">
            <a:extLst>
              <a:ext uri="{FF2B5EF4-FFF2-40B4-BE49-F238E27FC236}">
                <a16:creationId xmlns:a16="http://schemas.microsoft.com/office/drawing/2014/main" xmlns="" id="{89D85ABA-E323-4364-BC96-CF31946C872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492"/>
          <a:stretch/>
        </p:blipFill>
        <p:spPr>
          <a:xfrm>
            <a:off x="1265654" y="2197100"/>
            <a:ext cx="8276392" cy="1864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6829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4" r:id="rId2"/>
    <p:sldLayoutId id="2147483662" r:id="rId3"/>
    <p:sldLayoutId id="2147483665" r:id="rId4"/>
    <p:sldLayoutId id="2147483666" r:id="rId5"/>
    <p:sldLayoutId id="2147483667" r:id="rId6"/>
    <p:sldLayoutId id="2147483668" r:id="rId7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syntheticdrugs.unodc.org/syntheticdrugs/en/strategy.html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haringaway.com/descubre/las-26-herramientas-nocode-que-necesitas-para-crear-un-proyecto-digital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xmlns="" id="{F83A4BF7-79C9-CA48-A8CE-D4A772FAE49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850" y="1587500"/>
            <a:ext cx="6756435" cy="2362200"/>
          </a:xfrm>
        </p:spPr>
        <p:txBody>
          <a:bodyPr/>
          <a:lstStyle/>
          <a:p>
            <a:r>
              <a:rPr lang="es-ES" dirty="0"/>
              <a:t>Tecnología I: Transformación digital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99419455-58AC-C243-9D1C-7190F901E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1206500"/>
            <a:ext cx="5029200" cy="430887"/>
          </a:xfrm>
        </p:spPr>
        <p:txBody>
          <a:bodyPr/>
          <a:lstStyle/>
          <a:p>
            <a:r>
              <a:rPr lang="es-ES" dirty="0" smtClean="0"/>
              <a:t>1.5 Servicios en la nube</a:t>
            </a:r>
            <a:endParaRPr lang="es-ES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xmlns="" id="{6CAB6242-4FFF-A341-8E7E-7E68D5C3AF4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55650" y="669278"/>
            <a:ext cx="4724400" cy="276999"/>
          </a:xfrm>
        </p:spPr>
        <p:txBody>
          <a:bodyPr/>
          <a:lstStyle/>
          <a:p>
            <a:pPr lvl="0"/>
            <a:r>
              <a:rPr lang="es-ES_tradnl" dirty="0"/>
              <a:t>TECNOLOGÍA I: TRANSFORMACIÓN DIGITAL</a:t>
            </a:r>
          </a:p>
          <a:p>
            <a:endParaRPr lang="es-E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xmlns="" id="{92A84238-CC4C-B04E-A212-367A4A063146}"/>
              </a:ext>
            </a:extLst>
          </p:cNvPr>
          <p:cNvSpPr txBox="1">
            <a:spLocks/>
          </p:cNvSpPr>
          <p:nvPr/>
        </p:nvSpPr>
        <p:spPr>
          <a:xfrm>
            <a:off x="10280650" y="7089775"/>
            <a:ext cx="4201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9FD42C2-681F-46B0-A2BD-72905F73C82B}" type="slidenum">
              <a:rPr lang="en-US" sz="900" smtClean="0">
                <a:solidFill>
                  <a:srgbClr val="3288D4"/>
                </a:solidFill>
              </a:rPr>
              <a:pPr/>
              <a:t>10</a:t>
            </a:fld>
            <a:endParaRPr lang="en-US" sz="900" dirty="0">
              <a:solidFill>
                <a:srgbClr val="3288D4"/>
              </a:solidFill>
            </a:endParaRPr>
          </a:p>
        </p:txBody>
      </p:sp>
      <p:sp>
        <p:nvSpPr>
          <p:cNvPr id="6" name="Rectángulo 5"/>
          <p:cNvSpPr/>
          <p:nvPr/>
        </p:nvSpPr>
        <p:spPr>
          <a:xfrm>
            <a:off x="737951" y="2042655"/>
            <a:ext cx="88392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IaaS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: Amazon Web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Services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y Microsoft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Azure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son dos claros ejemplos de infraestructura como servicios, a continuación vemos las principales características de cada uno. </a:t>
            </a:r>
            <a:endParaRPr lang="es-ES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s-E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ES" sz="1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PaaS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: El servicio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PaaS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ofrece plataformas como servicios. En estas plataformas se pueden lanzar aplicaciones como bases de datos, middleware, herramientas de desarrollo, servicios de inteligencia empresarial… </a:t>
            </a:r>
            <a:endParaRPr lang="es-ES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s-E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ES" sz="1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SaaS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: Este modelo de software como infraestructura, aloja el software de la empresa, así como sus datos, en servidores externos a la misma, y paga una cuota por su utilización.</a:t>
            </a: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9050" y="4081816"/>
            <a:ext cx="7419975" cy="3296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450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99419455-58AC-C243-9D1C-7190F901E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1206500"/>
            <a:ext cx="5029200" cy="430887"/>
          </a:xfrm>
        </p:spPr>
        <p:txBody>
          <a:bodyPr/>
          <a:lstStyle/>
          <a:p>
            <a:r>
              <a:rPr lang="es-ES" dirty="0" smtClean="0"/>
              <a:t>1.6 Fiebre de los C-LEVEL</a:t>
            </a:r>
            <a:endParaRPr lang="es-ES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xmlns="" id="{6CAB6242-4FFF-A341-8E7E-7E68D5C3AF4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55650" y="669278"/>
            <a:ext cx="4724400" cy="276999"/>
          </a:xfrm>
        </p:spPr>
        <p:txBody>
          <a:bodyPr/>
          <a:lstStyle/>
          <a:p>
            <a:pPr lvl="0"/>
            <a:r>
              <a:rPr lang="es-ES_tradnl" dirty="0"/>
              <a:t>TECNOLOGÍA I: TRANSFORMACIÓN DIGITAL</a:t>
            </a:r>
          </a:p>
          <a:p>
            <a:endParaRPr lang="es-E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xmlns="" id="{92A84238-CC4C-B04E-A212-367A4A063146}"/>
              </a:ext>
            </a:extLst>
          </p:cNvPr>
          <p:cNvSpPr txBox="1">
            <a:spLocks/>
          </p:cNvSpPr>
          <p:nvPr/>
        </p:nvSpPr>
        <p:spPr>
          <a:xfrm>
            <a:off x="10280650" y="7089775"/>
            <a:ext cx="4201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9FD42C2-681F-46B0-A2BD-72905F73C82B}" type="slidenum">
              <a:rPr lang="en-US" sz="900" smtClean="0">
                <a:solidFill>
                  <a:srgbClr val="3288D4"/>
                </a:solidFill>
              </a:rPr>
              <a:pPr/>
              <a:t>11</a:t>
            </a:fld>
            <a:endParaRPr lang="en-US" sz="900" dirty="0">
              <a:solidFill>
                <a:srgbClr val="3288D4"/>
              </a:solidFill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650" y="1982213"/>
            <a:ext cx="905703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160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99419455-58AC-C243-9D1C-7190F901E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1206500"/>
            <a:ext cx="5029200" cy="430887"/>
          </a:xfrm>
        </p:spPr>
        <p:txBody>
          <a:bodyPr/>
          <a:lstStyle/>
          <a:p>
            <a:r>
              <a:rPr lang="es-ES" dirty="0" smtClean="0"/>
              <a:t>1.7 Data </a:t>
            </a:r>
            <a:r>
              <a:rPr lang="es-ES" dirty="0" err="1" smtClean="0"/>
              <a:t>Storytelling</a:t>
            </a:r>
            <a:endParaRPr lang="es-ES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xmlns="" id="{6CAB6242-4FFF-A341-8E7E-7E68D5C3AF4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55650" y="669278"/>
            <a:ext cx="4724400" cy="276999"/>
          </a:xfrm>
        </p:spPr>
        <p:txBody>
          <a:bodyPr/>
          <a:lstStyle/>
          <a:p>
            <a:pPr lvl="0"/>
            <a:r>
              <a:rPr lang="es-ES_tradnl" dirty="0"/>
              <a:t>TECNOLOGÍA I: TRANSFORMACIÓN DIGITAL</a:t>
            </a:r>
          </a:p>
          <a:p>
            <a:endParaRPr lang="es-E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xmlns="" id="{92A84238-CC4C-B04E-A212-367A4A063146}"/>
              </a:ext>
            </a:extLst>
          </p:cNvPr>
          <p:cNvSpPr txBox="1">
            <a:spLocks/>
          </p:cNvSpPr>
          <p:nvPr/>
        </p:nvSpPr>
        <p:spPr>
          <a:xfrm>
            <a:off x="10280650" y="7089775"/>
            <a:ext cx="4201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9FD42C2-681F-46B0-A2BD-72905F73C82B}" type="slidenum">
              <a:rPr lang="en-US" sz="900" smtClean="0">
                <a:solidFill>
                  <a:srgbClr val="3288D4"/>
                </a:solidFill>
              </a:rPr>
              <a:pPr/>
              <a:t>12</a:t>
            </a:fld>
            <a:endParaRPr lang="en-US" sz="900" dirty="0">
              <a:solidFill>
                <a:srgbClr val="3288D4"/>
              </a:solidFill>
            </a:endParaRPr>
          </a:p>
        </p:txBody>
      </p:sp>
      <p:sp>
        <p:nvSpPr>
          <p:cNvPr id="6" name="Rectángulo 5"/>
          <p:cNvSpPr/>
          <p:nvPr/>
        </p:nvSpPr>
        <p:spPr>
          <a:xfrm>
            <a:off x="736600" y="2035826"/>
            <a:ext cx="5638800" cy="49398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s-ES" sz="1400" u="sng" dirty="0">
                <a:solidFill>
                  <a:srgbClr val="05051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Narrativa + Datos </a:t>
            </a:r>
            <a:r>
              <a:rPr lang="es-ES" sz="1400" b="1" dirty="0">
                <a:solidFill>
                  <a:srgbClr val="05051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es-ES" sz="1400" dirty="0">
                <a:solidFill>
                  <a:srgbClr val="05051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podremos </a:t>
            </a:r>
            <a:r>
              <a:rPr lang="es-ES" sz="1400" b="1" dirty="0">
                <a:solidFill>
                  <a:srgbClr val="05051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explicar</a:t>
            </a:r>
            <a:r>
              <a:rPr lang="es-ES" sz="1400" dirty="0">
                <a:solidFill>
                  <a:srgbClr val="05051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qué ha pasado y por qué un </a:t>
            </a:r>
            <a:r>
              <a:rPr lang="es-ES" sz="1400" i="1" dirty="0" err="1">
                <a:solidFill>
                  <a:srgbClr val="05051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insight</a:t>
            </a:r>
            <a:r>
              <a:rPr lang="es-ES" sz="1400" dirty="0">
                <a:solidFill>
                  <a:srgbClr val="05051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puede ser importante. Necesitaremos contexto para entender las conclusiones por completo</a:t>
            </a:r>
            <a:r>
              <a:rPr lang="es-ES" sz="1400" dirty="0" smtClean="0">
                <a:solidFill>
                  <a:srgbClr val="05051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endParaRPr lang="es-ES" sz="1400" dirty="0">
              <a:solidFill>
                <a:srgbClr val="05051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s-ES" sz="1400" u="sng" dirty="0">
                <a:solidFill>
                  <a:srgbClr val="05051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Visualización + Datos = </a:t>
            </a:r>
            <a:r>
              <a:rPr lang="es-ES" sz="1400" u="sng" dirty="0" err="1">
                <a:solidFill>
                  <a:srgbClr val="05051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Enlighten</a:t>
            </a:r>
            <a:r>
              <a:rPr lang="es-ES" sz="1400" b="1" dirty="0">
                <a:solidFill>
                  <a:srgbClr val="05051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 </a:t>
            </a:r>
            <a:r>
              <a:rPr lang="es-ES" sz="1400" dirty="0">
                <a:solidFill>
                  <a:srgbClr val="05051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Cuando añadimos una visualización a nuestros datos, podemos </a:t>
            </a:r>
            <a:r>
              <a:rPr lang="es-ES" sz="1400" b="1" dirty="0">
                <a:solidFill>
                  <a:srgbClr val="05051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iluminar</a:t>
            </a:r>
            <a:r>
              <a:rPr lang="es-ES" sz="1400" dirty="0">
                <a:solidFill>
                  <a:srgbClr val="05051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a nuestra audiencia con </a:t>
            </a:r>
            <a:r>
              <a:rPr lang="es-ES" sz="1400" i="1" dirty="0" err="1">
                <a:solidFill>
                  <a:srgbClr val="05051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insights</a:t>
            </a:r>
            <a:r>
              <a:rPr lang="es-ES" sz="1400" dirty="0">
                <a:solidFill>
                  <a:srgbClr val="05051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que no habrían visto de otra manera</a:t>
            </a:r>
            <a:r>
              <a:rPr lang="es-ES" sz="1400" dirty="0" smtClean="0">
                <a:solidFill>
                  <a:srgbClr val="05051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endParaRPr lang="es-ES" sz="1400" dirty="0">
              <a:solidFill>
                <a:srgbClr val="05051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s-ES" sz="1400" u="sng" dirty="0">
                <a:solidFill>
                  <a:srgbClr val="05051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Narrativa + Visualización = </a:t>
            </a:r>
            <a:r>
              <a:rPr lang="es-ES" sz="1400" u="sng" dirty="0" err="1">
                <a:solidFill>
                  <a:srgbClr val="05051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Engagement</a:t>
            </a:r>
            <a:r>
              <a:rPr lang="es-ES" sz="1400" dirty="0">
                <a:solidFill>
                  <a:srgbClr val="05051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 La combinación perfecta para lograr ese </a:t>
            </a:r>
            <a:r>
              <a:rPr lang="es-ES" sz="1400" b="1" dirty="0">
                <a:solidFill>
                  <a:srgbClr val="05051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interés </a:t>
            </a:r>
            <a:r>
              <a:rPr lang="es-ES" sz="1400" dirty="0">
                <a:solidFill>
                  <a:srgbClr val="05051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 incluso para </a:t>
            </a:r>
            <a:r>
              <a:rPr lang="es-ES" sz="1400" b="1" dirty="0">
                <a:solidFill>
                  <a:srgbClr val="05051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entretener</a:t>
            </a:r>
            <a:r>
              <a:rPr lang="es-ES" sz="1400" dirty="0">
                <a:solidFill>
                  <a:srgbClr val="05051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a nuestra audiencia.</a:t>
            </a:r>
            <a:r>
              <a:rPr lang="es-ES" sz="1400" b="1" dirty="0">
                <a:solidFill>
                  <a:srgbClr val="05051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endParaRPr lang="es-ES" sz="1400" b="1" dirty="0" smtClean="0">
              <a:solidFill>
                <a:srgbClr val="05051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s-ES" sz="1400" dirty="0">
              <a:solidFill>
                <a:srgbClr val="05051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s-ES" sz="1400" b="1" u="sng" dirty="0" smtClean="0">
                <a:solidFill>
                  <a:srgbClr val="05051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Visualización </a:t>
            </a:r>
            <a:r>
              <a:rPr lang="es-ES" sz="1400" b="1" u="sng" dirty="0">
                <a:solidFill>
                  <a:srgbClr val="05051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 Narración + Datos = </a:t>
            </a:r>
            <a:r>
              <a:rPr lang="es-ES" sz="1400" b="1" u="sng" dirty="0" err="1">
                <a:solidFill>
                  <a:srgbClr val="05051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Change</a:t>
            </a:r>
            <a:r>
              <a:rPr lang="es-ES" sz="1400" dirty="0">
                <a:solidFill>
                  <a:srgbClr val="05051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logramos contar una historia con nuestros datos, logramos influenciar y </a:t>
            </a:r>
            <a:r>
              <a:rPr lang="es-ES" sz="1400" b="1" dirty="0">
                <a:solidFill>
                  <a:srgbClr val="05051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llevar a ese cambio que estábamos buscando.</a:t>
            </a:r>
            <a:endParaRPr lang="es-ES" sz="1400" b="0" i="0" dirty="0">
              <a:solidFill>
                <a:srgbClr val="05051E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4" descr="Data story telling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8784" y="2044700"/>
            <a:ext cx="4731997" cy="3788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ángulo 7"/>
          <p:cNvSpPr/>
          <p:nvPr/>
        </p:nvSpPr>
        <p:spPr>
          <a:xfrm>
            <a:off x="6658382" y="6379121"/>
            <a:ext cx="3352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400" b="1" dirty="0" smtClean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Aquí un ejemplo de Data </a:t>
            </a:r>
            <a:r>
              <a:rPr lang="es-ES" sz="1400" b="1" dirty="0" err="1" smtClean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Storytelling</a:t>
            </a:r>
            <a:endParaRPr lang="es-E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8045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99419455-58AC-C243-9D1C-7190F901E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1206500"/>
            <a:ext cx="5029200" cy="430887"/>
          </a:xfrm>
        </p:spPr>
        <p:txBody>
          <a:bodyPr/>
          <a:lstStyle/>
          <a:p>
            <a:r>
              <a:rPr lang="es-ES" dirty="0" smtClean="0"/>
              <a:t>1.8 Tecnologías NO-CODE</a:t>
            </a:r>
            <a:endParaRPr lang="es-ES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xmlns="" id="{6CAB6242-4FFF-A341-8E7E-7E68D5C3AF4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55650" y="669278"/>
            <a:ext cx="4724400" cy="276999"/>
          </a:xfrm>
        </p:spPr>
        <p:txBody>
          <a:bodyPr/>
          <a:lstStyle/>
          <a:p>
            <a:pPr lvl="0"/>
            <a:r>
              <a:rPr lang="es-ES_tradnl" dirty="0"/>
              <a:t>TECNOLOGÍA I: TRANSFORMACIÓN DIGITAL</a:t>
            </a:r>
          </a:p>
          <a:p>
            <a:endParaRPr lang="es-E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xmlns="" id="{92A84238-CC4C-B04E-A212-367A4A063146}"/>
              </a:ext>
            </a:extLst>
          </p:cNvPr>
          <p:cNvSpPr txBox="1">
            <a:spLocks/>
          </p:cNvSpPr>
          <p:nvPr/>
        </p:nvSpPr>
        <p:spPr>
          <a:xfrm>
            <a:off x="10280650" y="7089775"/>
            <a:ext cx="4201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9FD42C2-681F-46B0-A2BD-72905F73C82B}" type="slidenum">
              <a:rPr lang="en-US" sz="900" smtClean="0">
                <a:solidFill>
                  <a:srgbClr val="3288D4"/>
                </a:solidFill>
              </a:rPr>
              <a:pPr/>
              <a:t>13</a:t>
            </a:fld>
            <a:endParaRPr lang="en-US" sz="900" dirty="0">
              <a:solidFill>
                <a:srgbClr val="3288D4"/>
              </a:solidFill>
            </a:endParaRPr>
          </a:p>
        </p:txBody>
      </p:sp>
      <p:pic>
        <p:nvPicPr>
          <p:cNvPr id="6" name="Picture 2" descr="Qué es el no-code?. Desarrolla software sin escribir… | by Fernando Dedios  Sanguineti | Mediu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3729" y="1897610"/>
            <a:ext cx="6001852" cy="4539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ángulo 6"/>
          <p:cNvSpPr/>
          <p:nvPr/>
        </p:nvSpPr>
        <p:spPr>
          <a:xfrm>
            <a:off x="731466" y="2094182"/>
            <a:ext cx="2990850" cy="42934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s-ES" sz="1400" b="0" i="0" dirty="0" smtClean="0">
                <a:solidFill>
                  <a:srgbClr val="05051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Las herramientas NO-CODE nos permiten crear todo tipo de proyectos digitales sin la necesidad de contar con grandes recursos ni tampoco conocimientos técnicos. Todo esto ha sido posible </a:t>
            </a:r>
            <a:r>
              <a:rPr lang="es-ES" sz="1400" b="1" i="0" dirty="0" smtClean="0">
                <a:solidFill>
                  <a:srgbClr val="05051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gracias a la evolución de tecnologías </a:t>
            </a:r>
            <a:r>
              <a:rPr lang="es-ES" sz="1400" b="1" i="0" dirty="0" err="1" smtClean="0">
                <a:solidFill>
                  <a:srgbClr val="05051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cloud</a:t>
            </a:r>
            <a:r>
              <a:rPr lang="es-ES" sz="1400" b="1" i="0" dirty="0" smtClean="0">
                <a:solidFill>
                  <a:srgbClr val="05051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y a la accesibilidad para la gestión de grandes volúmenes de datos. </a:t>
            </a:r>
          </a:p>
          <a:p>
            <a:pPr>
              <a:lnSpc>
                <a:spcPct val="150000"/>
              </a:lnSpc>
            </a:pPr>
            <a:endParaRPr lang="es-ES" sz="1400" b="1" dirty="0">
              <a:solidFill>
                <a:srgbClr val="05051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s-ES" sz="1400" b="1" dirty="0" smtClean="0">
                <a:solidFill>
                  <a:srgbClr val="05051E"/>
                </a:solidFill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Vamos a descubrir </a:t>
            </a:r>
            <a:r>
              <a:rPr lang="es-ES" sz="1400" b="1" i="0" dirty="0" smtClean="0">
                <a:solidFill>
                  <a:srgbClr val="05051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aquí algunos ejemplos de NO-CODE. </a:t>
            </a:r>
            <a:endParaRPr lang="es-ES" sz="1400" b="1" i="0" dirty="0">
              <a:solidFill>
                <a:srgbClr val="05051E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0712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99419455-58AC-C243-9D1C-7190F901E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1206500"/>
            <a:ext cx="5029200" cy="430887"/>
          </a:xfrm>
        </p:spPr>
        <p:txBody>
          <a:bodyPr/>
          <a:lstStyle/>
          <a:p>
            <a:r>
              <a:rPr lang="es-ES" dirty="0" smtClean="0"/>
              <a:t>1.9 Internet of </a:t>
            </a:r>
            <a:r>
              <a:rPr lang="es-ES" dirty="0" err="1" smtClean="0"/>
              <a:t>things</a:t>
            </a:r>
            <a:endParaRPr lang="es-ES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xmlns="" id="{6CAB6242-4FFF-A341-8E7E-7E68D5C3AF4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55650" y="669278"/>
            <a:ext cx="4724400" cy="276999"/>
          </a:xfrm>
        </p:spPr>
        <p:txBody>
          <a:bodyPr/>
          <a:lstStyle/>
          <a:p>
            <a:pPr lvl="0"/>
            <a:r>
              <a:rPr lang="es-ES_tradnl" dirty="0"/>
              <a:t>TECNOLOGÍA I: TRANSFORMACIÓN DIGITAL</a:t>
            </a:r>
          </a:p>
          <a:p>
            <a:endParaRPr lang="es-E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xmlns="" id="{92A84238-CC4C-B04E-A212-367A4A063146}"/>
              </a:ext>
            </a:extLst>
          </p:cNvPr>
          <p:cNvSpPr txBox="1">
            <a:spLocks/>
          </p:cNvSpPr>
          <p:nvPr/>
        </p:nvSpPr>
        <p:spPr>
          <a:xfrm>
            <a:off x="10280650" y="7089775"/>
            <a:ext cx="4201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9FD42C2-681F-46B0-A2BD-72905F73C82B}" type="slidenum">
              <a:rPr lang="en-US" sz="900" smtClean="0">
                <a:solidFill>
                  <a:srgbClr val="3288D4"/>
                </a:solidFill>
              </a:rPr>
              <a:pPr/>
              <a:t>14</a:t>
            </a:fld>
            <a:endParaRPr lang="en-US" sz="900" dirty="0">
              <a:solidFill>
                <a:srgbClr val="3288D4"/>
              </a:solidFill>
            </a:endParaRPr>
          </a:p>
        </p:txBody>
      </p:sp>
      <p:pic>
        <p:nvPicPr>
          <p:cNvPr id="8" name="Picture 2" descr="Internet of Things: What It Is, How It Works, Examples and Mo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8225" y="2044700"/>
            <a:ext cx="7229475" cy="4070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ángulo 8"/>
          <p:cNvSpPr/>
          <p:nvPr/>
        </p:nvSpPr>
        <p:spPr>
          <a:xfrm>
            <a:off x="736600" y="2044700"/>
            <a:ext cx="4133850" cy="42934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La Internet de las cosas (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IoT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) describe la red de objetos físicos ("cosas") que llevan incorporados sensores, software y otras tecnologías con el fin de conectarse e intercambiar datos con otros dispositivos y sistemas a través de Internet. Estos dispositivos van desde objetos domésticos comunes hasta herramientas industriales sofisticadas. </a:t>
            </a:r>
            <a:endParaRPr lang="es-ES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s-E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s-E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Con 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más de 7 mil millones de dispositivos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IoT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conectados en la actualidad, los expertos prevén que este número aumentará a 10 mil millones para el 2020 y 22 mil millones para el 2025</a:t>
            </a:r>
            <a:r>
              <a:rPr lang="es-E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s-ES" sz="1400" b="1" dirty="0">
              <a:solidFill>
                <a:srgbClr val="05051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6225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99419455-58AC-C243-9D1C-7190F901E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1206500"/>
            <a:ext cx="5029200" cy="430887"/>
          </a:xfrm>
        </p:spPr>
        <p:txBody>
          <a:bodyPr/>
          <a:lstStyle/>
          <a:p>
            <a:r>
              <a:rPr lang="es-ES" dirty="0" smtClean="0"/>
              <a:t>1.9 Internet of </a:t>
            </a:r>
            <a:r>
              <a:rPr lang="es-ES" dirty="0" err="1" smtClean="0"/>
              <a:t>things</a:t>
            </a:r>
            <a:endParaRPr lang="es-ES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xmlns="" id="{6CAB6242-4FFF-A341-8E7E-7E68D5C3AF4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55650" y="669278"/>
            <a:ext cx="4724400" cy="276999"/>
          </a:xfrm>
        </p:spPr>
        <p:txBody>
          <a:bodyPr/>
          <a:lstStyle/>
          <a:p>
            <a:pPr lvl="0"/>
            <a:r>
              <a:rPr lang="es-ES_tradnl" dirty="0"/>
              <a:t>TECNOLOGÍA I: TRANSFORMACIÓN DIGITAL</a:t>
            </a:r>
          </a:p>
          <a:p>
            <a:endParaRPr lang="es-E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xmlns="" id="{92A84238-CC4C-B04E-A212-367A4A063146}"/>
              </a:ext>
            </a:extLst>
          </p:cNvPr>
          <p:cNvSpPr txBox="1">
            <a:spLocks/>
          </p:cNvSpPr>
          <p:nvPr/>
        </p:nvSpPr>
        <p:spPr>
          <a:xfrm>
            <a:off x="10280650" y="7089775"/>
            <a:ext cx="4201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9FD42C2-681F-46B0-A2BD-72905F73C82B}" type="slidenum">
              <a:rPr lang="en-US" sz="900" smtClean="0">
                <a:solidFill>
                  <a:srgbClr val="3288D4"/>
                </a:solidFill>
              </a:rPr>
              <a:pPr/>
              <a:t>15</a:t>
            </a:fld>
            <a:endParaRPr lang="en-US" sz="900" dirty="0">
              <a:solidFill>
                <a:srgbClr val="3288D4"/>
              </a:solidFill>
            </a:endParaRPr>
          </a:p>
        </p:txBody>
      </p:sp>
      <p:sp>
        <p:nvSpPr>
          <p:cNvPr id="7" name="Rectángulo 6"/>
          <p:cNvSpPr/>
          <p:nvPr/>
        </p:nvSpPr>
        <p:spPr>
          <a:xfrm>
            <a:off x="773619" y="1868755"/>
            <a:ext cx="9677400" cy="55861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s-ES" sz="1400" b="1" dirty="0">
                <a:latin typeface="Arial" panose="020B0604020202020204" pitchFamily="34" charset="0"/>
                <a:cs typeface="Arial" panose="020B0604020202020204" pitchFamily="34" charset="0"/>
              </a:rPr>
              <a:t>Accede a la tecnología de sensores de bajo costo y potencia.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 Los sensores asequibles y fiables están haciendo posible la tecnología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IoT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para más fabricantes</a:t>
            </a:r>
            <a:r>
              <a:rPr lang="es-E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endParaRPr lang="es-E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s-ES" sz="1400" b="1" dirty="0">
                <a:latin typeface="Arial" panose="020B0604020202020204" pitchFamily="34" charset="0"/>
                <a:cs typeface="Arial" panose="020B0604020202020204" pitchFamily="34" charset="0"/>
              </a:rPr>
              <a:t>Conectividad.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 Una gran cantidad de protocolos de red para Internet ha facilitado la conexión de sensores a la nube y a otras cosas para lograr una transferencia de datos </a:t>
            </a:r>
            <a:r>
              <a:rPr lang="es-E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eficiente</a:t>
            </a:r>
          </a:p>
          <a:p>
            <a:pPr>
              <a:lnSpc>
                <a:spcPct val="150000"/>
              </a:lnSpc>
            </a:pPr>
            <a:endParaRPr lang="es-E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s-ES" sz="1400" b="1" dirty="0">
                <a:latin typeface="Arial" panose="020B0604020202020204" pitchFamily="34" charset="0"/>
                <a:cs typeface="Arial" panose="020B0604020202020204" pitchFamily="34" charset="0"/>
              </a:rPr>
              <a:t>Plataformas de informática en la nube.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 El aumento en la disponibilidad de plataformas en la nube permite a las empresas y </a:t>
            </a:r>
            <a:r>
              <a:rPr lang="es-E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consumidores 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acceder a la infraestructura que necesitan para escalar sin tener que administrarlo todo</a:t>
            </a:r>
            <a:r>
              <a:rPr lang="es-E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endParaRPr lang="es-E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s-ES" sz="1400" b="1" dirty="0">
                <a:latin typeface="Arial" panose="020B0604020202020204" pitchFamily="34" charset="0"/>
                <a:cs typeface="Arial" panose="020B0604020202020204" pitchFamily="34" charset="0"/>
              </a:rPr>
              <a:t>Aprendizaje automático y analítica.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 Con los avances en aprendizaje automático y analítica, junto con el acceso a cantidades grandes y variadas de datos almacenados en la nube, las empresas pueden recopilar información de forma más rápida y fácil. </a:t>
            </a:r>
            <a:r>
              <a:rPr lang="es-ES" sz="1400" u="sng" dirty="0">
                <a:latin typeface="Arial" panose="020B0604020202020204" pitchFamily="34" charset="0"/>
                <a:cs typeface="Arial" panose="020B0604020202020204" pitchFamily="34" charset="0"/>
              </a:rPr>
              <a:t>Por un lado, el surgimiento de estas tecnologías aliadas sigue traspasando los límites de </a:t>
            </a:r>
            <a:r>
              <a:rPr lang="es-ES" sz="1400" u="sng" dirty="0" err="1">
                <a:latin typeface="Arial" panose="020B0604020202020204" pitchFamily="34" charset="0"/>
                <a:cs typeface="Arial" panose="020B0604020202020204" pitchFamily="34" charset="0"/>
              </a:rPr>
              <a:t>IoT</a:t>
            </a:r>
            <a:r>
              <a:rPr lang="es-ES" sz="1400" u="sng" dirty="0">
                <a:latin typeface="Arial" panose="020B0604020202020204" pitchFamily="34" charset="0"/>
                <a:cs typeface="Arial" panose="020B0604020202020204" pitchFamily="34" charset="0"/>
              </a:rPr>
              <a:t>; por otro, los datos producidos por </a:t>
            </a:r>
            <a:r>
              <a:rPr lang="es-ES" sz="1400" u="sng" dirty="0" err="1">
                <a:latin typeface="Arial" panose="020B0604020202020204" pitchFamily="34" charset="0"/>
                <a:cs typeface="Arial" panose="020B0604020202020204" pitchFamily="34" charset="0"/>
              </a:rPr>
              <a:t>IoT</a:t>
            </a:r>
            <a:r>
              <a:rPr lang="es-ES" sz="1400" u="sng" dirty="0">
                <a:latin typeface="Arial" panose="020B0604020202020204" pitchFamily="34" charset="0"/>
                <a:cs typeface="Arial" panose="020B0604020202020204" pitchFamily="34" charset="0"/>
              </a:rPr>
              <a:t> también alimentan estas tecnologías</a:t>
            </a:r>
            <a:r>
              <a:rPr lang="es-ES" sz="1400" u="sng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endParaRPr lang="es-E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s-ES" sz="1400" b="1" dirty="0">
                <a:latin typeface="Arial" panose="020B0604020202020204" pitchFamily="34" charset="0"/>
                <a:cs typeface="Arial" panose="020B0604020202020204" pitchFamily="34" charset="0"/>
              </a:rPr>
              <a:t>Inteligencia artificial (IA) conversacional.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 Los avances en las redes neuronales han llevado el procesamiento del lenguaje natural (PLN) a los dispositivos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IoT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(como los asistentes personales digitales Alexa,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Cortana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y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Siri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) y los han hecho atractivos, asequibles y viables para uso doméstico.</a:t>
            </a:r>
          </a:p>
        </p:txBody>
      </p:sp>
    </p:spTree>
    <p:extLst>
      <p:ext uri="{BB962C8B-B14F-4D97-AF65-F5344CB8AC3E}">
        <p14:creationId xmlns:p14="http://schemas.microsoft.com/office/powerpoint/2010/main" val="1666030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99419455-58AC-C243-9D1C-7190F901E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1206500"/>
            <a:ext cx="5029200" cy="430887"/>
          </a:xfrm>
        </p:spPr>
        <p:txBody>
          <a:bodyPr/>
          <a:lstStyle/>
          <a:p>
            <a:r>
              <a:rPr lang="es-ES" dirty="0" smtClean="0"/>
              <a:t>1.10 Herramientas Data</a:t>
            </a:r>
            <a:endParaRPr lang="es-ES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xmlns="" id="{6CAB6242-4FFF-A341-8E7E-7E68D5C3AF4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55650" y="669278"/>
            <a:ext cx="4724400" cy="276999"/>
          </a:xfrm>
        </p:spPr>
        <p:txBody>
          <a:bodyPr/>
          <a:lstStyle/>
          <a:p>
            <a:pPr lvl="0"/>
            <a:r>
              <a:rPr lang="es-ES_tradnl" dirty="0"/>
              <a:t>TECNOLOGÍA I: TRANSFORMACIÓN DIGITAL</a:t>
            </a:r>
          </a:p>
          <a:p>
            <a:endParaRPr lang="es-E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xmlns="" id="{92A84238-CC4C-B04E-A212-367A4A063146}"/>
              </a:ext>
            </a:extLst>
          </p:cNvPr>
          <p:cNvSpPr txBox="1">
            <a:spLocks/>
          </p:cNvSpPr>
          <p:nvPr/>
        </p:nvSpPr>
        <p:spPr>
          <a:xfrm>
            <a:off x="10280650" y="7089775"/>
            <a:ext cx="4201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9FD42C2-681F-46B0-A2BD-72905F73C82B}" type="slidenum">
              <a:rPr lang="en-US" sz="900" smtClean="0">
                <a:solidFill>
                  <a:srgbClr val="3288D4"/>
                </a:solidFill>
              </a:rPr>
              <a:pPr/>
              <a:t>16</a:t>
            </a:fld>
            <a:endParaRPr lang="en-US" sz="900" dirty="0">
              <a:solidFill>
                <a:srgbClr val="3288D4"/>
              </a:solidFill>
            </a:endParaRPr>
          </a:p>
        </p:txBody>
      </p:sp>
      <p:pic>
        <p:nvPicPr>
          <p:cNvPr id="7" name="Picture 2" descr="Early 2022) 8 HubSpot Alternatives You Should Switch To, No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250" y="1648354"/>
            <a:ext cx="9291814" cy="3684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Marcador de texto 13">
            <a:extLst>
              <a:ext uri="{FF2B5EF4-FFF2-40B4-BE49-F238E27FC236}">
                <a16:creationId xmlns:a16="http://schemas.microsoft.com/office/drawing/2014/main" xmlns="" id="{9A94660F-24AB-6D4B-8F61-C2C12E8D184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03250" y="5573202"/>
            <a:ext cx="8305800" cy="1699939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50000"/>
              </a:lnSpc>
            </a:pPr>
            <a:endParaRPr lang="es-E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1400" b="0" dirty="0" smtClean="0">
                <a:latin typeface="Arial" panose="020B0604020202020204" pitchFamily="34" charset="0"/>
                <a:cs typeface="Arial" panose="020B0604020202020204" pitchFamily="34" charset="0"/>
              </a:rPr>
              <a:t>¿Conoces alguna de estas herramientas? ¿Las has utilizado?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s-E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¿Qué otras herramientas disruptivas conoces o te han sorprendido últimamente?</a:t>
            </a:r>
            <a:endParaRPr lang="es-ES" sz="1400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1781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99419455-58AC-C243-9D1C-7190F901E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1206500"/>
            <a:ext cx="5029200" cy="430887"/>
          </a:xfrm>
        </p:spPr>
        <p:txBody>
          <a:bodyPr/>
          <a:lstStyle/>
          <a:p>
            <a:r>
              <a:rPr lang="es-ES" dirty="0" smtClean="0"/>
              <a:t>1.11 Metodologías ágiles</a:t>
            </a:r>
            <a:endParaRPr lang="es-ES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xmlns="" id="{6CAB6242-4FFF-A341-8E7E-7E68D5C3AF4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55650" y="669278"/>
            <a:ext cx="4724400" cy="276999"/>
          </a:xfrm>
        </p:spPr>
        <p:txBody>
          <a:bodyPr/>
          <a:lstStyle/>
          <a:p>
            <a:pPr lvl="0"/>
            <a:r>
              <a:rPr lang="es-ES_tradnl" dirty="0"/>
              <a:t>TECNOLOGÍA I: TRANSFORMACIÓN DIGITAL</a:t>
            </a:r>
          </a:p>
          <a:p>
            <a:endParaRPr lang="es-E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xmlns="" id="{92A84238-CC4C-B04E-A212-367A4A063146}"/>
              </a:ext>
            </a:extLst>
          </p:cNvPr>
          <p:cNvSpPr txBox="1">
            <a:spLocks/>
          </p:cNvSpPr>
          <p:nvPr/>
        </p:nvSpPr>
        <p:spPr>
          <a:xfrm>
            <a:off x="10280650" y="7089775"/>
            <a:ext cx="4201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9FD42C2-681F-46B0-A2BD-72905F73C82B}" type="slidenum">
              <a:rPr lang="en-US" sz="900" smtClean="0">
                <a:solidFill>
                  <a:srgbClr val="3288D4"/>
                </a:solidFill>
              </a:rPr>
              <a:pPr/>
              <a:t>17</a:t>
            </a:fld>
            <a:endParaRPr lang="en-US" sz="900" dirty="0">
              <a:solidFill>
                <a:srgbClr val="3288D4"/>
              </a:solidFill>
            </a:endParaRPr>
          </a:p>
        </p:txBody>
      </p:sp>
      <p:sp>
        <p:nvSpPr>
          <p:cNvPr id="6" name="Marcador de texto 13">
            <a:extLst>
              <a:ext uri="{FF2B5EF4-FFF2-40B4-BE49-F238E27FC236}">
                <a16:creationId xmlns:a16="http://schemas.microsoft.com/office/drawing/2014/main" xmlns="" id="{9A94660F-24AB-6D4B-8F61-C2C12E8D184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93074" y="1816099"/>
            <a:ext cx="4876800" cy="5381347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50000"/>
              </a:lnSpc>
            </a:pP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‘Agile’ es mucho más que una metodología para el desarrollo de proyectos que precisan de rapidez y flexibilidad, es una filosofía que supone una forma distinta de trabajar y de organizarse. </a:t>
            </a:r>
            <a:endParaRPr lang="es-ES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s-E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s-E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De 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tal forma que cada proyecto se ‘trocea’ en pequeñas partes que tienen que completarse y entregarse en pocas semanas. El objetivo es desarrollar productos y servicios de calidad que respondan a las necesidades de unos clientes cuyas prioridades cambian a una velocidad </a:t>
            </a:r>
            <a:r>
              <a:rPr lang="es-E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cada 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vez mayor</a:t>
            </a:r>
            <a:r>
              <a:rPr lang="es-E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endParaRPr lang="es-E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Design</a:t>
            </a:r>
            <a:r>
              <a:rPr lang="es-E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Thinking</a:t>
            </a:r>
            <a:endParaRPr lang="es-ES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Scrum</a:t>
            </a:r>
            <a:endParaRPr lang="es-ES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Kanban</a:t>
            </a:r>
            <a:endParaRPr lang="es-ES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Etc.</a:t>
            </a:r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9474" y="1816100"/>
            <a:ext cx="4172465" cy="3928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718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99419455-58AC-C243-9D1C-7190F901E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1206500"/>
            <a:ext cx="5029200" cy="430887"/>
          </a:xfrm>
        </p:spPr>
        <p:txBody>
          <a:bodyPr/>
          <a:lstStyle/>
          <a:p>
            <a:r>
              <a:rPr lang="es-ES" dirty="0" smtClean="0"/>
              <a:t>1.12 Lean </a:t>
            </a:r>
            <a:r>
              <a:rPr lang="es-ES" dirty="0" err="1" smtClean="0"/>
              <a:t>Startup</a:t>
            </a:r>
            <a:endParaRPr lang="es-ES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xmlns="" id="{6CAB6242-4FFF-A341-8E7E-7E68D5C3AF4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55650" y="669278"/>
            <a:ext cx="4724400" cy="276999"/>
          </a:xfrm>
        </p:spPr>
        <p:txBody>
          <a:bodyPr/>
          <a:lstStyle/>
          <a:p>
            <a:pPr lvl="0"/>
            <a:r>
              <a:rPr lang="es-ES_tradnl" dirty="0"/>
              <a:t>TECNOLOGÍA I: TRANSFORMACIÓN DIGITAL</a:t>
            </a:r>
          </a:p>
          <a:p>
            <a:endParaRPr lang="es-E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xmlns="" id="{92A84238-CC4C-B04E-A212-367A4A063146}"/>
              </a:ext>
            </a:extLst>
          </p:cNvPr>
          <p:cNvSpPr txBox="1">
            <a:spLocks/>
          </p:cNvSpPr>
          <p:nvPr/>
        </p:nvSpPr>
        <p:spPr>
          <a:xfrm>
            <a:off x="10280650" y="7089775"/>
            <a:ext cx="4201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9FD42C2-681F-46B0-A2BD-72905F73C82B}" type="slidenum">
              <a:rPr lang="en-US" sz="900" smtClean="0">
                <a:solidFill>
                  <a:srgbClr val="3288D4"/>
                </a:solidFill>
              </a:rPr>
              <a:pPr/>
              <a:t>18</a:t>
            </a:fld>
            <a:endParaRPr lang="en-US" sz="900" dirty="0">
              <a:solidFill>
                <a:srgbClr val="3288D4"/>
              </a:solidFill>
            </a:endParaRPr>
          </a:p>
        </p:txBody>
      </p:sp>
      <p:sp>
        <p:nvSpPr>
          <p:cNvPr id="6" name="Marcador de texto 13">
            <a:extLst>
              <a:ext uri="{FF2B5EF4-FFF2-40B4-BE49-F238E27FC236}">
                <a16:creationId xmlns:a16="http://schemas.microsoft.com/office/drawing/2014/main" xmlns="" id="{9A94660F-24AB-6D4B-8F61-C2C12E8D184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843556" y="1878838"/>
            <a:ext cx="5093446" cy="5381347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50000"/>
              </a:lnSpc>
            </a:pP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Este círculo consiste en transformar y </a:t>
            </a:r>
            <a:r>
              <a:rPr lang="es-ES" sz="1400" b="1" dirty="0">
                <a:latin typeface="Arial" panose="020B0604020202020204" pitchFamily="34" charset="0"/>
                <a:cs typeface="Arial" panose="020B0604020202020204" pitchFamily="34" charset="0"/>
              </a:rPr>
              <a:t>crear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 las ideas en productos, </a:t>
            </a:r>
            <a:r>
              <a:rPr lang="es-ES" sz="1400" b="1" dirty="0">
                <a:latin typeface="Arial" panose="020B0604020202020204" pitchFamily="34" charset="0"/>
                <a:cs typeface="Arial" panose="020B0604020202020204" pitchFamily="34" charset="0"/>
              </a:rPr>
              <a:t>medir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 la reacción y comportamiento de los clientes frente a los productos y </a:t>
            </a:r>
            <a:r>
              <a:rPr lang="es-ES" sz="1400" b="1" dirty="0">
                <a:latin typeface="Arial" panose="020B0604020202020204" pitchFamily="34" charset="0"/>
                <a:cs typeface="Arial" panose="020B0604020202020204" pitchFamily="34" charset="0"/>
              </a:rPr>
              <a:t>aprender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 si perseverar o pivotar la idea de negocio</a:t>
            </a:r>
            <a:r>
              <a:rPr lang="es-E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endParaRPr lang="es-E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Y lo más importante: para validar nuestro aprendizaje, no es preciso esperar a tener un producto perfectamente acabado, sino actuar con rapidez para </a:t>
            </a:r>
            <a:r>
              <a:rPr lang="es-ES" sz="1400" i="1" dirty="0">
                <a:latin typeface="Arial" panose="020B0604020202020204" pitchFamily="34" charset="0"/>
                <a:cs typeface="Arial" panose="020B0604020202020204" pitchFamily="34" charset="0"/>
              </a:rPr>
              <a:t>testear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 lo antes posible nuestras hipótesis con clientes reales. Así podremos conocer si estamos en la línea que buscamos, o necesitamos rectificar y reconducir la idea</a:t>
            </a:r>
            <a:r>
              <a:rPr lang="es-E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endParaRPr lang="es-E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Es aquí cuando nace el concepto de </a:t>
            </a:r>
            <a:r>
              <a:rPr lang="es-ES" sz="1400" b="1" dirty="0">
                <a:latin typeface="Arial" panose="020B0604020202020204" pitchFamily="34" charset="0"/>
                <a:cs typeface="Arial" panose="020B0604020202020204" pitchFamily="34" charset="0"/>
              </a:rPr>
              <a:t>producto mínimo viable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 (MVP por sus siglas en inglés), el cual hace referencia a aquel producto piloto que representa una versión de la idea que queremos lanzar con las características suficientes para dar a conocer el producto en el mercado.</a:t>
            </a:r>
          </a:p>
          <a:p>
            <a:pPr>
              <a:lnSpc>
                <a:spcPct val="150000"/>
              </a:lnSpc>
            </a:pPr>
            <a:endParaRPr lang="es-E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3002" y="1897610"/>
            <a:ext cx="3685358" cy="3625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221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Marcador de texto 10">
            <a:extLst>
              <a:ext uri="{FF2B5EF4-FFF2-40B4-BE49-F238E27FC236}">
                <a16:creationId xmlns:a16="http://schemas.microsoft.com/office/drawing/2014/main" xmlns="" id="{18C3E6E4-896F-9547-BD19-38ABD6D54B7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55650" y="669278"/>
            <a:ext cx="4419600" cy="276999"/>
          </a:xfrm>
        </p:spPr>
        <p:txBody>
          <a:bodyPr/>
          <a:lstStyle/>
          <a:p>
            <a:pPr lvl="0"/>
            <a:r>
              <a:rPr lang="es-ES_tradnl" dirty="0"/>
              <a:t>TECNOLOGÍA I: TRANSFORMACIÓN DIGITAL</a:t>
            </a:r>
          </a:p>
          <a:p>
            <a:endParaRPr lang="es-ES" dirty="0"/>
          </a:p>
        </p:txBody>
      </p:sp>
      <p:sp>
        <p:nvSpPr>
          <p:cNvPr id="10" name="Marcador de texto 9">
            <a:extLst>
              <a:ext uri="{FF2B5EF4-FFF2-40B4-BE49-F238E27FC236}">
                <a16:creationId xmlns:a16="http://schemas.microsoft.com/office/drawing/2014/main" xmlns="" id="{23055057-519B-F940-98AE-09C41F640BD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 smtClean="0"/>
              <a:t>2. Datos en los negocios online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806060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C0757623-A120-C043-9499-82325EFB8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Índice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xmlns="" id="{06923A72-D76C-584F-81C8-59E8FFDF995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55650" y="669278"/>
            <a:ext cx="4343400" cy="276999"/>
          </a:xfrm>
        </p:spPr>
        <p:txBody>
          <a:bodyPr/>
          <a:lstStyle/>
          <a:p>
            <a:pPr lvl="0"/>
            <a:r>
              <a:rPr lang="es-ES_tradnl" dirty="0"/>
              <a:t>TECNOLOGÍA I: TRANSFORMACIÓN DIGITAL</a:t>
            </a:r>
          </a:p>
          <a:p>
            <a:endParaRPr lang="es-ES" dirty="0"/>
          </a:p>
          <a:p>
            <a:endParaRPr lang="es-ES" dirty="0"/>
          </a:p>
        </p:txBody>
      </p:sp>
      <p:sp>
        <p:nvSpPr>
          <p:cNvPr id="13" name="Marcador de texto 2">
            <a:extLst>
              <a:ext uri="{FF2B5EF4-FFF2-40B4-BE49-F238E27FC236}">
                <a16:creationId xmlns:a16="http://schemas.microsoft.com/office/drawing/2014/main" xmlns="" id="{24E358DB-09CC-D54C-8384-35417DB2EE6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79450" y="2197101"/>
            <a:ext cx="5181600" cy="4114799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s-ES" sz="2000" spc="105" dirty="0" smtClean="0"/>
              <a:t>Recorrido por el mundo data</a:t>
            </a:r>
            <a:br>
              <a:rPr lang="es-ES" sz="2000" spc="105" dirty="0" smtClean="0"/>
            </a:br>
            <a:r>
              <a:rPr lang="es-ES" sz="2000" spc="105" dirty="0" smtClean="0"/>
              <a:t>	</a:t>
            </a:r>
            <a:r>
              <a:rPr lang="es-ES" spc="105" dirty="0" smtClean="0"/>
              <a:t>1.1 Cultura data-</a:t>
            </a:r>
            <a:r>
              <a:rPr lang="es-ES" spc="105" dirty="0" err="1" smtClean="0"/>
              <a:t>driven</a:t>
            </a:r>
            <a:r>
              <a:rPr lang="es-ES" spc="105" dirty="0" smtClean="0"/>
              <a:t/>
            </a:r>
            <a:br>
              <a:rPr lang="es-ES" spc="105" dirty="0" smtClean="0"/>
            </a:br>
            <a:r>
              <a:rPr lang="es-ES" spc="105" dirty="0" smtClean="0"/>
              <a:t>	1.2 La ubicuidad	</a:t>
            </a:r>
          </a:p>
          <a:p>
            <a:r>
              <a:rPr lang="es-ES" spc="105" dirty="0"/>
              <a:t>	</a:t>
            </a:r>
            <a:r>
              <a:rPr lang="es-ES" spc="105" dirty="0" smtClean="0"/>
              <a:t>1.3 </a:t>
            </a:r>
            <a:r>
              <a:rPr lang="es-ES" spc="105" dirty="0"/>
              <a:t>Suite de Google </a:t>
            </a:r>
            <a:r>
              <a:rPr lang="es-ES" spc="105" dirty="0" smtClean="0"/>
              <a:t/>
            </a:r>
            <a:br>
              <a:rPr lang="es-ES" spc="105" dirty="0" smtClean="0"/>
            </a:br>
            <a:r>
              <a:rPr lang="es-ES" spc="105" dirty="0"/>
              <a:t>	</a:t>
            </a:r>
            <a:r>
              <a:rPr lang="es-ES" spc="105" dirty="0" smtClean="0"/>
              <a:t>1.4 Google </a:t>
            </a:r>
            <a:r>
              <a:rPr lang="es-ES" spc="105" dirty="0" err="1" smtClean="0"/>
              <a:t>Trends</a:t>
            </a:r>
            <a:endParaRPr lang="es-ES" spc="105" dirty="0"/>
          </a:p>
          <a:p>
            <a:r>
              <a:rPr lang="es-ES" sz="2000" spc="105" dirty="0"/>
              <a:t>	</a:t>
            </a:r>
            <a:r>
              <a:rPr lang="es-ES" spc="105" dirty="0"/>
              <a:t>1.5 Servicios en la nube	</a:t>
            </a:r>
            <a:endParaRPr lang="es-ES" spc="105" dirty="0" smtClean="0"/>
          </a:p>
          <a:p>
            <a:r>
              <a:rPr lang="es-ES" spc="105" dirty="0"/>
              <a:t>	</a:t>
            </a:r>
            <a:r>
              <a:rPr lang="es-ES" spc="105" dirty="0" smtClean="0"/>
              <a:t>1.6 La fiebre de los C-</a:t>
            </a:r>
            <a:r>
              <a:rPr lang="es-ES" spc="105" dirty="0" err="1" smtClean="0"/>
              <a:t>Level</a:t>
            </a:r>
            <a:endParaRPr lang="es-ES" spc="105" dirty="0" smtClean="0"/>
          </a:p>
          <a:p>
            <a:r>
              <a:rPr lang="es-ES" spc="105" dirty="0"/>
              <a:t>	</a:t>
            </a:r>
            <a:r>
              <a:rPr lang="es-ES" spc="105" dirty="0" smtClean="0"/>
              <a:t>1.7 Data </a:t>
            </a:r>
            <a:r>
              <a:rPr lang="es-ES" spc="105" dirty="0" err="1" smtClean="0"/>
              <a:t>Storytelling</a:t>
            </a:r>
            <a:endParaRPr lang="es-ES" spc="105" dirty="0"/>
          </a:p>
          <a:p>
            <a:r>
              <a:rPr lang="es-ES" spc="105" dirty="0" smtClean="0"/>
              <a:t>             1.8 Tecnologías NO-CODE</a:t>
            </a:r>
          </a:p>
          <a:p>
            <a:r>
              <a:rPr lang="es-ES" spc="105" dirty="0"/>
              <a:t> </a:t>
            </a:r>
            <a:r>
              <a:rPr lang="es-ES" spc="105" dirty="0" smtClean="0"/>
              <a:t>            1.9 Internet of </a:t>
            </a:r>
            <a:r>
              <a:rPr lang="es-ES" spc="105" dirty="0" err="1" smtClean="0"/>
              <a:t>Things</a:t>
            </a:r>
            <a:endParaRPr lang="es-ES" spc="105" dirty="0" smtClean="0"/>
          </a:p>
          <a:p>
            <a:r>
              <a:rPr lang="es-ES" spc="105" dirty="0"/>
              <a:t>	</a:t>
            </a:r>
            <a:r>
              <a:rPr lang="es-ES" spc="105" dirty="0" smtClean="0"/>
              <a:t>1.10 Herramientas Data</a:t>
            </a:r>
            <a:endParaRPr lang="es-ES" spc="105" dirty="0"/>
          </a:p>
          <a:p>
            <a:r>
              <a:rPr lang="es-ES" spc="105" dirty="0" smtClean="0"/>
              <a:t>           1.11 Metodologías ágiles</a:t>
            </a:r>
          </a:p>
          <a:p>
            <a:r>
              <a:rPr lang="es-ES" spc="105" dirty="0"/>
              <a:t> </a:t>
            </a:r>
            <a:r>
              <a:rPr lang="es-ES" spc="105" dirty="0" smtClean="0"/>
              <a:t>          1.12 Lean </a:t>
            </a:r>
            <a:r>
              <a:rPr lang="es-ES" spc="105" dirty="0" err="1" smtClean="0"/>
              <a:t>Startup</a:t>
            </a:r>
            <a:r>
              <a:rPr lang="es-ES" sz="2000" spc="105" dirty="0"/>
              <a:t/>
            </a:r>
            <a:br>
              <a:rPr lang="es-ES" sz="2000" spc="105" dirty="0"/>
            </a:br>
            <a:endParaRPr lang="es-ES" dirty="0"/>
          </a:p>
        </p:txBody>
      </p:sp>
      <p:sp>
        <p:nvSpPr>
          <p:cNvPr id="14" name="Marcador de texto 2">
            <a:extLst>
              <a:ext uri="{FF2B5EF4-FFF2-40B4-BE49-F238E27FC236}">
                <a16:creationId xmlns:a16="http://schemas.microsoft.com/office/drawing/2014/main" xmlns="" id="{24E358DB-09CC-D54C-8384-35417DB2EE62}"/>
              </a:ext>
            </a:extLst>
          </p:cNvPr>
          <p:cNvSpPr txBox="1">
            <a:spLocks/>
          </p:cNvSpPr>
          <p:nvPr/>
        </p:nvSpPr>
        <p:spPr>
          <a:xfrm>
            <a:off x="5251450" y="2197101"/>
            <a:ext cx="5410200" cy="42672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600" b="0" i="0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200">
              <a:lnSpc>
                <a:spcPts val="4880"/>
              </a:lnSpc>
              <a:defRPr sz="4250">
                <a:latin typeface="+mn-lt"/>
                <a:ea typeface="+mn-ea"/>
                <a:cs typeface="+mn-cs"/>
              </a:defRPr>
            </a:lvl2pPr>
            <a:lvl3pPr marL="914400">
              <a:lnSpc>
                <a:spcPts val="4880"/>
              </a:lnSpc>
              <a:defRPr sz="4250">
                <a:latin typeface="+mn-lt"/>
                <a:ea typeface="+mn-ea"/>
                <a:cs typeface="+mn-cs"/>
              </a:defRPr>
            </a:lvl3pPr>
            <a:lvl4pPr marL="1371600">
              <a:lnSpc>
                <a:spcPts val="4880"/>
              </a:lnSpc>
              <a:defRPr sz="4250">
                <a:latin typeface="+mn-lt"/>
                <a:ea typeface="+mn-ea"/>
                <a:cs typeface="+mn-cs"/>
              </a:defRPr>
            </a:lvl4pPr>
            <a:lvl5pPr marL="1828800">
              <a:lnSpc>
                <a:spcPts val="4880"/>
              </a:lnSpc>
              <a:defRPr sz="4250"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s-ES" sz="2000" kern="0" spc="105" dirty="0"/>
              <a:t>2</a:t>
            </a:r>
            <a:r>
              <a:rPr lang="es-ES" sz="2000" kern="0" spc="105" dirty="0" smtClean="0"/>
              <a:t>. Datos en los negocios online</a:t>
            </a:r>
            <a:br>
              <a:rPr lang="es-ES" sz="2000" kern="0" spc="105" dirty="0" smtClean="0"/>
            </a:br>
            <a:r>
              <a:rPr lang="es-ES" sz="2000" kern="0" spc="105" dirty="0" smtClean="0"/>
              <a:t>	</a:t>
            </a:r>
            <a:r>
              <a:rPr lang="es-ES" kern="0" spc="105" dirty="0"/>
              <a:t>2</a:t>
            </a:r>
            <a:r>
              <a:rPr lang="es-ES" kern="0" spc="105" dirty="0" smtClean="0"/>
              <a:t>.1 Twitter, Facebook, </a:t>
            </a:r>
            <a:r>
              <a:rPr lang="es-ES" kern="0" spc="105" dirty="0" err="1" smtClean="0"/>
              <a:t>Wallapop</a:t>
            </a:r>
            <a:r>
              <a:rPr lang="es-ES" kern="0" spc="105" dirty="0" smtClean="0"/>
              <a:t> y </a:t>
            </a:r>
            <a:r>
              <a:rPr lang="es-ES" kern="0" spc="105" dirty="0" err="1" smtClean="0"/>
              <a:t>Fitbit</a:t>
            </a:r>
            <a:r>
              <a:rPr lang="es-ES" kern="0" spc="105" dirty="0" smtClean="0"/>
              <a:t/>
            </a:r>
            <a:br>
              <a:rPr lang="es-ES" kern="0" spc="105" dirty="0" smtClean="0"/>
            </a:br>
            <a:r>
              <a:rPr lang="es-ES" kern="0" spc="105" dirty="0" smtClean="0"/>
              <a:t>	2.2 </a:t>
            </a:r>
            <a:r>
              <a:rPr lang="es-ES" spc="105" dirty="0" err="1"/>
              <a:t>KPI’s</a:t>
            </a:r>
            <a:r>
              <a:rPr lang="es-ES" spc="105" dirty="0"/>
              <a:t> </a:t>
            </a:r>
            <a:r>
              <a:rPr lang="es-ES" spc="105" dirty="0" smtClean="0"/>
              <a:t>y KGI</a:t>
            </a:r>
            <a:endParaRPr lang="es-ES" kern="0" spc="105" dirty="0" smtClean="0"/>
          </a:p>
          <a:p>
            <a:r>
              <a:rPr lang="es-ES" kern="0" spc="105" dirty="0" smtClean="0"/>
              <a:t>	2.3 Medidores NPS</a:t>
            </a:r>
            <a:br>
              <a:rPr lang="es-ES" kern="0" spc="105" dirty="0" smtClean="0"/>
            </a:br>
            <a:r>
              <a:rPr lang="es-ES" kern="0" spc="105" dirty="0" smtClean="0"/>
              <a:t>	2.4 Marketing digital</a:t>
            </a:r>
          </a:p>
          <a:p>
            <a:r>
              <a:rPr lang="es-ES" kern="0" spc="105" dirty="0" smtClean="0"/>
              <a:t>	2.5 ROI	</a:t>
            </a:r>
            <a:br>
              <a:rPr lang="es-ES" kern="0" spc="105" dirty="0" smtClean="0"/>
            </a:br>
            <a:r>
              <a:rPr lang="es-ES" kern="0" spc="105" dirty="0" smtClean="0"/>
              <a:t>	2.6 </a:t>
            </a:r>
            <a:r>
              <a:rPr lang="es-ES" kern="0" spc="105" dirty="0"/>
              <a:t>A</a:t>
            </a:r>
            <a:r>
              <a:rPr lang="es-ES" kern="0" spc="105" dirty="0" smtClean="0"/>
              <a:t>nalítica Digital</a:t>
            </a:r>
          </a:p>
          <a:p>
            <a:r>
              <a:rPr lang="es-ES" kern="0" spc="105" dirty="0"/>
              <a:t>	2</a:t>
            </a:r>
            <a:r>
              <a:rPr lang="es-ES" kern="0" spc="105" dirty="0" smtClean="0"/>
              <a:t>.7 Dimensiones y métricas</a:t>
            </a:r>
            <a:br>
              <a:rPr lang="es-ES" kern="0" spc="105" dirty="0" smtClean="0"/>
            </a:br>
            <a:endParaRPr lang="es-ES" sz="2000" kern="0" spc="105" dirty="0" smtClean="0"/>
          </a:p>
          <a:p>
            <a:r>
              <a:rPr lang="es-ES" sz="2000" kern="0" spc="105" dirty="0"/>
              <a:t>3</a:t>
            </a:r>
            <a:r>
              <a:rPr lang="es-ES" sz="2000" kern="0" spc="105" dirty="0" smtClean="0"/>
              <a:t>. Ejercicios</a:t>
            </a:r>
          </a:p>
          <a:p>
            <a:endParaRPr lang="es-ES" sz="2000" kern="0" spc="105" dirty="0"/>
          </a:p>
          <a:p>
            <a:r>
              <a:rPr lang="es-ES" sz="2000" kern="0" spc="105" dirty="0" smtClean="0"/>
              <a:t>4. </a:t>
            </a:r>
            <a:r>
              <a:rPr lang="es-ES" sz="2000" kern="0" spc="105" dirty="0" err="1" smtClean="0"/>
              <a:t>Bonus</a:t>
            </a:r>
            <a:r>
              <a:rPr lang="es-ES" sz="2000" kern="0" spc="105" dirty="0" smtClean="0"/>
              <a:t>:</a:t>
            </a:r>
          </a:p>
          <a:p>
            <a:r>
              <a:rPr lang="es-ES" kern="0" spc="105" dirty="0"/>
              <a:t>	</a:t>
            </a:r>
            <a:r>
              <a:rPr lang="es-ES" kern="0" spc="105" dirty="0" smtClean="0"/>
              <a:t>4.1 Búsquedas de Google avanzadas</a:t>
            </a:r>
            <a:br>
              <a:rPr lang="es-ES" kern="0" spc="105" dirty="0" smtClean="0"/>
            </a:br>
            <a:endParaRPr lang="es-ES" sz="1200" kern="0" dirty="0"/>
          </a:p>
        </p:txBody>
      </p:sp>
    </p:spTree>
    <p:extLst>
      <p:ext uri="{BB962C8B-B14F-4D97-AF65-F5344CB8AC3E}">
        <p14:creationId xmlns:p14="http://schemas.microsoft.com/office/powerpoint/2010/main" val="2081253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99419455-58AC-C243-9D1C-7190F901E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1206500"/>
            <a:ext cx="6019800" cy="430887"/>
          </a:xfrm>
        </p:spPr>
        <p:txBody>
          <a:bodyPr/>
          <a:lstStyle/>
          <a:p>
            <a:r>
              <a:rPr lang="es-ES" dirty="0" smtClean="0"/>
              <a:t>2.1 Meta, Twitter, </a:t>
            </a:r>
            <a:r>
              <a:rPr lang="es-ES" dirty="0" err="1" smtClean="0"/>
              <a:t>Fitbit</a:t>
            </a:r>
            <a:r>
              <a:rPr lang="es-ES" dirty="0" smtClean="0"/>
              <a:t> y </a:t>
            </a:r>
            <a:r>
              <a:rPr lang="es-ES" dirty="0" err="1" smtClean="0"/>
              <a:t>Wallapop</a:t>
            </a:r>
            <a:endParaRPr lang="es-ES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xmlns="" id="{6CAB6242-4FFF-A341-8E7E-7E68D5C3AF4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55650" y="669278"/>
            <a:ext cx="4724400" cy="276999"/>
          </a:xfrm>
        </p:spPr>
        <p:txBody>
          <a:bodyPr/>
          <a:lstStyle/>
          <a:p>
            <a:pPr lvl="0"/>
            <a:r>
              <a:rPr lang="es-ES_tradnl" dirty="0"/>
              <a:t>TECNOLOGÍA I: TRANSFORMACIÓN DIGITAL</a:t>
            </a:r>
          </a:p>
          <a:p>
            <a:endParaRPr lang="es-E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xmlns="" id="{92A84238-CC4C-B04E-A212-367A4A063146}"/>
              </a:ext>
            </a:extLst>
          </p:cNvPr>
          <p:cNvSpPr txBox="1">
            <a:spLocks/>
          </p:cNvSpPr>
          <p:nvPr/>
        </p:nvSpPr>
        <p:spPr>
          <a:xfrm>
            <a:off x="10280650" y="7089775"/>
            <a:ext cx="4201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9FD42C2-681F-46B0-A2BD-72905F73C82B}" type="slidenum">
              <a:rPr lang="en-US" sz="900" smtClean="0">
                <a:solidFill>
                  <a:srgbClr val="3288D4"/>
                </a:solidFill>
              </a:rPr>
              <a:pPr/>
              <a:t>20</a:t>
            </a:fld>
            <a:endParaRPr lang="en-US" sz="900" dirty="0">
              <a:solidFill>
                <a:srgbClr val="3288D4"/>
              </a:solidFill>
            </a:endParaRPr>
          </a:p>
        </p:txBody>
      </p:sp>
      <p:pic>
        <p:nvPicPr>
          <p:cNvPr id="6" name="Picture 6" descr="Sitio oficial de Fitbit para smartwatches, pulseras de actividad, monitores  deportivos y mucho má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7865" y="3979998"/>
            <a:ext cx="2673031" cy="1403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Marcador de texto 13">
            <a:extLst>
              <a:ext uri="{FF2B5EF4-FFF2-40B4-BE49-F238E27FC236}">
                <a16:creationId xmlns:a16="http://schemas.microsoft.com/office/drawing/2014/main" xmlns="" id="{9A94660F-24AB-6D4B-8F61-C2C12E8D184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891541" y="1871940"/>
            <a:ext cx="5093446" cy="5381347"/>
          </a:xfrm>
          <a:prstGeom prst="rect">
            <a:avLst/>
          </a:prstGeom>
        </p:spPr>
        <p:txBody>
          <a:bodyPr/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¿Cómo generan beneficio estas empresas?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s-E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¿Creéis que viven de la publicidad?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s-E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¿</a:t>
            </a:r>
            <a:r>
              <a:rPr lang="es-E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Fitbit</a:t>
            </a:r>
            <a:r>
              <a:rPr lang="es-E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genera beneficio de vender pulseras únicamente?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s-E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¿Por qué estas empresas siguen aumentando su valor y su cotización a lo largo del tiempo?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s-E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¿Por qué una </a:t>
            </a:r>
            <a:r>
              <a:rPr lang="es-E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startup</a:t>
            </a:r>
            <a:r>
              <a:rPr lang="es-E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como </a:t>
            </a:r>
            <a:r>
              <a:rPr lang="es-E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wallapop</a:t>
            </a:r>
            <a:r>
              <a:rPr lang="es-E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ha conseguido tantas rondas de financiación en su meteórico progreso?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s-E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¿Por qué </a:t>
            </a:r>
            <a:r>
              <a:rPr lang="es-E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Elon</a:t>
            </a:r>
            <a:r>
              <a:rPr lang="es-E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Musk</a:t>
            </a:r>
            <a:r>
              <a:rPr lang="es-E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ha comprado Twitter</a:t>
            </a:r>
            <a:r>
              <a:rPr lang="es-E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s-E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¿Cómo influyen los datos en el crecimiento de estas 4 compañías? </a:t>
            </a:r>
            <a:endParaRPr lang="es-E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s-E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2" descr="Wallapop - Wikipedia, la enciclopedia libr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0250" y="2963340"/>
            <a:ext cx="3276600" cy="1269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Archivo:Meta Platforms Inc. logo.svg - Wikipedia, la enciclopedia libr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1881" y="2464882"/>
            <a:ext cx="1905000" cy="383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Archivo:Twitter-logo.svg - Wikipedia, la enciclopedia libr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323" y="5495116"/>
            <a:ext cx="616114" cy="506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0035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99419455-58AC-C243-9D1C-7190F901E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1206500"/>
            <a:ext cx="5029200" cy="430887"/>
          </a:xfrm>
        </p:spPr>
        <p:txBody>
          <a:bodyPr/>
          <a:lstStyle/>
          <a:p>
            <a:r>
              <a:rPr lang="es-ES" dirty="0" smtClean="0"/>
              <a:t>2.2 </a:t>
            </a:r>
            <a:r>
              <a:rPr lang="es-ES" dirty="0" err="1" smtClean="0"/>
              <a:t>KPIs</a:t>
            </a:r>
            <a:r>
              <a:rPr lang="es-ES" dirty="0" smtClean="0"/>
              <a:t> y </a:t>
            </a:r>
            <a:r>
              <a:rPr lang="es-ES" dirty="0" err="1" smtClean="0"/>
              <a:t>KGIs</a:t>
            </a:r>
            <a:endParaRPr lang="es-ES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xmlns="" id="{6CAB6242-4FFF-A341-8E7E-7E68D5C3AF4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55650" y="669278"/>
            <a:ext cx="4724400" cy="276999"/>
          </a:xfrm>
        </p:spPr>
        <p:txBody>
          <a:bodyPr/>
          <a:lstStyle/>
          <a:p>
            <a:pPr lvl="0"/>
            <a:r>
              <a:rPr lang="es-ES_tradnl" dirty="0"/>
              <a:t>TECNOLOGÍA I: TRANSFORMACIÓN DIGITAL</a:t>
            </a:r>
          </a:p>
          <a:p>
            <a:endParaRPr lang="es-E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xmlns="" id="{92A84238-CC4C-B04E-A212-367A4A063146}"/>
              </a:ext>
            </a:extLst>
          </p:cNvPr>
          <p:cNvSpPr txBox="1">
            <a:spLocks/>
          </p:cNvSpPr>
          <p:nvPr/>
        </p:nvSpPr>
        <p:spPr>
          <a:xfrm>
            <a:off x="10280650" y="7089775"/>
            <a:ext cx="4201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9FD42C2-681F-46B0-A2BD-72905F73C82B}" type="slidenum">
              <a:rPr lang="en-US" sz="900" smtClean="0">
                <a:solidFill>
                  <a:srgbClr val="3288D4"/>
                </a:solidFill>
              </a:rPr>
              <a:pPr/>
              <a:t>21</a:t>
            </a:fld>
            <a:endParaRPr lang="en-US" sz="900" dirty="0">
              <a:solidFill>
                <a:srgbClr val="3288D4"/>
              </a:solidFill>
            </a:endParaRPr>
          </a:p>
        </p:txBody>
      </p:sp>
      <p:sp>
        <p:nvSpPr>
          <p:cNvPr id="6" name="Marcador de texto 3">
            <a:extLst>
              <a:ext uri="{FF2B5EF4-FFF2-40B4-BE49-F238E27FC236}">
                <a16:creationId xmlns:a16="http://schemas.microsoft.com/office/drawing/2014/main" xmlns="" id="{AAEFC0C8-2157-8A42-B9E4-DD9CFFAD7D8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1850" y="2085529"/>
            <a:ext cx="7315200" cy="4360694"/>
          </a:xfrm>
          <a:prstGeom prst="rect">
            <a:avLst/>
          </a:prstGeom>
        </p:spPr>
        <p:txBody>
          <a:bodyPr anchor="t">
            <a:noAutofit/>
          </a:bodyPr>
          <a:lstStyle>
            <a:lvl1pPr marL="11113" indent="1588" algn="l">
              <a:lnSpc>
                <a:spcPct val="100000"/>
              </a:lnSpc>
              <a:buNone/>
              <a:tabLst/>
              <a:defRPr lang="es-ES" sz="1400" b="0" smtClean="0">
                <a:effectLst/>
              </a:defRPr>
            </a:lvl1pPr>
            <a:lvl2pPr>
              <a:lnSpc>
                <a:spcPts val="4880"/>
              </a:lnSpc>
              <a:defRPr sz="4250"/>
            </a:lvl2pPr>
            <a:lvl3pPr>
              <a:lnSpc>
                <a:spcPts val="4880"/>
              </a:lnSpc>
              <a:defRPr sz="4250"/>
            </a:lvl3pPr>
            <a:lvl4pPr>
              <a:lnSpc>
                <a:spcPts val="4880"/>
              </a:lnSpc>
              <a:defRPr sz="4250"/>
            </a:lvl4pPr>
            <a:lvl5pPr>
              <a:lnSpc>
                <a:spcPts val="4880"/>
              </a:lnSpc>
              <a:defRPr sz="4250"/>
            </a:lvl5pPr>
          </a:lstStyle>
          <a:p>
            <a:pPr marL="12700">
              <a:spcBef>
                <a:spcPts val="100"/>
              </a:spcBef>
            </a:pPr>
            <a:r>
              <a:rPr lang="es-ES" b="1" dirty="0" err="1" smtClean="0"/>
              <a:t>KPIs</a:t>
            </a:r>
            <a:endParaRPr lang="es-ES" b="1" dirty="0"/>
          </a:p>
          <a:p>
            <a:pPr marL="12700">
              <a:spcBef>
                <a:spcPts val="100"/>
              </a:spcBef>
            </a:pPr>
            <a:r>
              <a:rPr lang="es-ES" dirty="0" smtClean="0"/>
              <a:t>La </a:t>
            </a:r>
            <a:r>
              <a:rPr lang="es-ES" dirty="0"/>
              <a:t>palabra KPI proviene de las siglas de la frase </a:t>
            </a:r>
            <a:r>
              <a:rPr lang="es-ES" b="1" dirty="0"/>
              <a:t>“Key Performance </a:t>
            </a:r>
            <a:r>
              <a:rPr lang="es-ES" b="1" dirty="0" err="1"/>
              <a:t>Indicators</a:t>
            </a:r>
            <a:r>
              <a:rPr lang="es-ES" b="1" dirty="0"/>
              <a:t>”</a:t>
            </a:r>
            <a:r>
              <a:rPr lang="es-ES" dirty="0"/>
              <a:t>. Esto se traduce como “indicadores claves de desempeño”. </a:t>
            </a:r>
            <a:endParaRPr lang="es-ES" dirty="0" smtClean="0"/>
          </a:p>
          <a:p>
            <a:pPr marL="12700">
              <a:spcBef>
                <a:spcPts val="100"/>
              </a:spcBef>
            </a:pPr>
            <a:endParaRPr lang="es-ES" dirty="0"/>
          </a:p>
          <a:p>
            <a:pPr marL="12700">
              <a:spcBef>
                <a:spcPts val="100"/>
              </a:spcBef>
            </a:pPr>
            <a:r>
              <a:rPr lang="es-ES" dirty="0" smtClean="0"/>
              <a:t>Los KPI serán los indicadores clave para llevar a cabo una estrategia 100% Data-</a:t>
            </a:r>
            <a:r>
              <a:rPr lang="es-ES" dirty="0" err="1" smtClean="0"/>
              <a:t>Driven</a:t>
            </a:r>
            <a:r>
              <a:rPr lang="es-ES" dirty="0" smtClean="0"/>
              <a:t> Marketing. A menudo, las empresas tecnológicas (por ej. las </a:t>
            </a:r>
            <a:r>
              <a:rPr lang="es-ES" dirty="0" err="1" smtClean="0"/>
              <a:t>Sartups</a:t>
            </a:r>
            <a:r>
              <a:rPr lang="es-ES" dirty="0" smtClean="0"/>
              <a:t>) se esfuerzan mucho en definir sus KPI en la fase inicial de lanzamiento para medir su crecimiento. </a:t>
            </a:r>
          </a:p>
          <a:p>
            <a:pPr marL="12700">
              <a:spcBef>
                <a:spcPts val="100"/>
              </a:spcBef>
            </a:pPr>
            <a:endParaRPr lang="es-ES" dirty="0"/>
          </a:p>
          <a:p>
            <a:pPr marL="12700">
              <a:spcBef>
                <a:spcPts val="100"/>
              </a:spcBef>
            </a:pPr>
            <a:r>
              <a:rPr lang="es-ES" dirty="0" smtClean="0"/>
              <a:t>Un KPI por lo general debe ser: </a:t>
            </a:r>
            <a:endParaRPr lang="es-ES" dirty="0"/>
          </a:p>
          <a:p>
            <a:pPr marL="12700">
              <a:spcBef>
                <a:spcPts val="100"/>
              </a:spcBef>
            </a:pPr>
            <a:endParaRPr lang="es-ES" b="1" dirty="0"/>
          </a:p>
          <a:p>
            <a:r>
              <a:rPr lang="es-ES" b="1" dirty="0" err="1"/>
              <a:t>S</a:t>
            </a:r>
            <a:r>
              <a:rPr lang="es-ES" dirty="0" err="1"/>
              <a:t>pecific</a:t>
            </a:r>
            <a:r>
              <a:rPr lang="es-ES" dirty="0"/>
              <a:t>: </a:t>
            </a:r>
            <a:r>
              <a:rPr lang="es-ES" dirty="0" smtClean="0"/>
              <a:t>específico</a:t>
            </a:r>
          </a:p>
          <a:p>
            <a:endParaRPr lang="es-ES" dirty="0"/>
          </a:p>
          <a:p>
            <a:r>
              <a:rPr lang="es-ES" b="1" dirty="0" err="1"/>
              <a:t>M</a:t>
            </a:r>
            <a:r>
              <a:rPr lang="es-ES" dirty="0" err="1"/>
              <a:t>easurable</a:t>
            </a:r>
            <a:r>
              <a:rPr lang="es-ES" dirty="0"/>
              <a:t>: </a:t>
            </a:r>
            <a:r>
              <a:rPr lang="es-ES" dirty="0" smtClean="0"/>
              <a:t>medible</a:t>
            </a:r>
          </a:p>
          <a:p>
            <a:endParaRPr lang="es-ES" dirty="0"/>
          </a:p>
          <a:p>
            <a:r>
              <a:rPr lang="es-ES" b="1" dirty="0" err="1"/>
              <a:t>A</a:t>
            </a:r>
            <a:r>
              <a:rPr lang="es-ES" dirty="0" err="1"/>
              <a:t>chievable</a:t>
            </a:r>
            <a:r>
              <a:rPr lang="es-ES" dirty="0"/>
              <a:t>: </a:t>
            </a:r>
            <a:r>
              <a:rPr lang="es-ES" dirty="0" smtClean="0"/>
              <a:t>alcanzable</a:t>
            </a:r>
          </a:p>
          <a:p>
            <a:endParaRPr lang="es-ES" dirty="0"/>
          </a:p>
          <a:p>
            <a:r>
              <a:rPr lang="es-ES" b="1" dirty="0" err="1"/>
              <a:t>R</a:t>
            </a:r>
            <a:r>
              <a:rPr lang="es-ES" dirty="0" err="1"/>
              <a:t>elevant</a:t>
            </a:r>
            <a:r>
              <a:rPr lang="es-ES" dirty="0"/>
              <a:t>: relevante </a:t>
            </a:r>
            <a:endParaRPr lang="es-ES" dirty="0" smtClean="0"/>
          </a:p>
          <a:p>
            <a:endParaRPr lang="es-ES" dirty="0"/>
          </a:p>
          <a:p>
            <a:r>
              <a:rPr lang="es-ES" b="1" dirty="0"/>
              <a:t>T</a:t>
            </a:r>
            <a:r>
              <a:rPr lang="es-ES" dirty="0"/>
              <a:t>ime </a:t>
            </a:r>
            <a:r>
              <a:rPr lang="es-ES" dirty="0" err="1"/>
              <a:t>based</a:t>
            </a:r>
            <a:r>
              <a:rPr lang="es-ES" dirty="0"/>
              <a:t>: con límite de tiempo </a:t>
            </a:r>
          </a:p>
          <a:p>
            <a:pPr marL="12700">
              <a:spcBef>
                <a:spcPts val="100"/>
              </a:spcBef>
            </a:pPr>
            <a:endParaRPr lang="es-ES" sz="1400" dirty="0"/>
          </a:p>
          <a:p>
            <a:pPr marL="12700">
              <a:spcBef>
                <a:spcPts val="100"/>
              </a:spcBef>
            </a:pPr>
            <a:endParaRPr lang="es-ES" sz="1400" dirty="0" smtClean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9850" y="4638631"/>
            <a:ext cx="6019800" cy="1770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003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99419455-58AC-C243-9D1C-7190F901E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1206500"/>
            <a:ext cx="5029200" cy="430887"/>
          </a:xfrm>
        </p:spPr>
        <p:txBody>
          <a:bodyPr/>
          <a:lstStyle/>
          <a:p>
            <a:r>
              <a:rPr lang="es-ES" dirty="0"/>
              <a:t>2.2 </a:t>
            </a:r>
            <a:r>
              <a:rPr lang="es-ES" dirty="0" err="1"/>
              <a:t>KPIs</a:t>
            </a:r>
            <a:r>
              <a:rPr lang="es-ES" dirty="0"/>
              <a:t> y </a:t>
            </a:r>
            <a:r>
              <a:rPr lang="es-ES" dirty="0" err="1"/>
              <a:t>KGIs</a:t>
            </a:r>
            <a:endParaRPr lang="es-ES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xmlns="" id="{6CAB6242-4FFF-A341-8E7E-7E68D5C3AF4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55650" y="669278"/>
            <a:ext cx="4724400" cy="276999"/>
          </a:xfrm>
        </p:spPr>
        <p:txBody>
          <a:bodyPr/>
          <a:lstStyle/>
          <a:p>
            <a:pPr lvl="0"/>
            <a:r>
              <a:rPr lang="es-ES_tradnl" dirty="0"/>
              <a:t>TECNOLOGÍA I: TRANSFORMACIÓN DIGITAL</a:t>
            </a:r>
          </a:p>
          <a:p>
            <a:endParaRPr lang="es-E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xmlns="" id="{92A84238-CC4C-B04E-A212-367A4A063146}"/>
              </a:ext>
            </a:extLst>
          </p:cNvPr>
          <p:cNvSpPr txBox="1">
            <a:spLocks/>
          </p:cNvSpPr>
          <p:nvPr/>
        </p:nvSpPr>
        <p:spPr>
          <a:xfrm>
            <a:off x="10280650" y="7089775"/>
            <a:ext cx="4201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9FD42C2-681F-46B0-A2BD-72905F73C82B}" type="slidenum">
              <a:rPr lang="en-US" sz="900" smtClean="0">
                <a:solidFill>
                  <a:srgbClr val="3288D4"/>
                </a:solidFill>
              </a:rPr>
              <a:pPr/>
              <a:t>22</a:t>
            </a:fld>
            <a:endParaRPr lang="en-US" sz="900" dirty="0">
              <a:solidFill>
                <a:srgbClr val="3288D4"/>
              </a:solidFill>
            </a:endParaRPr>
          </a:p>
        </p:txBody>
      </p:sp>
      <p:sp>
        <p:nvSpPr>
          <p:cNvPr id="6" name="Marcador de texto 3">
            <a:extLst>
              <a:ext uri="{FF2B5EF4-FFF2-40B4-BE49-F238E27FC236}">
                <a16:creationId xmlns:a16="http://schemas.microsoft.com/office/drawing/2014/main" xmlns="" id="{AAEFC0C8-2157-8A42-B9E4-DD9CFFAD7D8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1850" y="2085529"/>
            <a:ext cx="7315200" cy="4360694"/>
          </a:xfrm>
          <a:prstGeom prst="rect">
            <a:avLst/>
          </a:prstGeom>
        </p:spPr>
        <p:txBody>
          <a:bodyPr anchor="t">
            <a:noAutofit/>
          </a:bodyPr>
          <a:lstStyle>
            <a:lvl1pPr marL="11113" indent="1588" algn="l">
              <a:lnSpc>
                <a:spcPct val="100000"/>
              </a:lnSpc>
              <a:buNone/>
              <a:tabLst/>
              <a:defRPr lang="es-ES" sz="1400" b="0" smtClean="0">
                <a:effectLst/>
              </a:defRPr>
            </a:lvl1pPr>
            <a:lvl2pPr>
              <a:lnSpc>
                <a:spcPts val="4880"/>
              </a:lnSpc>
              <a:defRPr sz="4250"/>
            </a:lvl2pPr>
            <a:lvl3pPr>
              <a:lnSpc>
                <a:spcPts val="4880"/>
              </a:lnSpc>
              <a:defRPr sz="4250"/>
            </a:lvl3pPr>
            <a:lvl4pPr>
              <a:lnSpc>
                <a:spcPts val="4880"/>
              </a:lnSpc>
              <a:defRPr sz="4250"/>
            </a:lvl4pPr>
            <a:lvl5pPr>
              <a:lnSpc>
                <a:spcPts val="4880"/>
              </a:lnSpc>
              <a:defRPr sz="4250"/>
            </a:lvl5pPr>
          </a:lstStyle>
          <a:p>
            <a:pPr marL="12700">
              <a:spcBef>
                <a:spcPts val="100"/>
              </a:spcBef>
            </a:pPr>
            <a:r>
              <a:rPr lang="es-ES" b="1" dirty="0" err="1"/>
              <a:t>KGIs</a:t>
            </a:r>
            <a:endParaRPr lang="es-ES" b="1" dirty="0"/>
          </a:p>
          <a:p>
            <a:pPr marL="12700">
              <a:spcBef>
                <a:spcPts val="100"/>
              </a:spcBef>
            </a:pPr>
            <a:r>
              <a:rPr lang="es-ES" dirty="0"/>
              <a:t>A diferencia de los </a:t>
            </a:r>
            <a:r>
              <a:rPr lang="es-ES" dirty="0" err="1"/>
              <a:t>KPIs</a:t>
            </a:r>
            <a:r>
              <a:rPr lang="es-ES" dirty="0"/>
              <a:t>, conocemos los KGI como indicadores que enmarcamos dentro de nuestros objetivos de negocio. Sus siglas hacen referencia a Key </a:t>
            </a:r>
            <a:r>
              <a:rPr lang="es-ES" dirty="0" err="1"/>
              <a:t>Goal</a:t>
            </a:r>
            <a:r>
              <a:rPr lang="es-ES" dirty="0"/>
              <a:t> </a:t>
            </a:r>
            <a:r>
              <a:rPr lang="es-ES" dirty="0" err="1"/>
              <a:t>Indicator</a:t>
            </a:r>
            <a:r>
              <a:rPr lang="es-ES" dirty="0"/>
              <a:t>. </a:t>
            </a:r>
          </a:p>
          <a:p>
            <a:pPr marL="12700">
              <a:spcBef>
                <a:spcPts val="100"/>
              </a:spcBef>
            </a:pPr>
            <a:endParaRPr lang="es-ES" dirty="0"/>
          </a:p>
          <a:p>
            <a:pPr marL="12700">
              <a:spcBef>
                <a:spcPts val="100"/>
              </a:spcBef>
            </a:pPr>
            <a:r>
              <a:rPr lang="es-ES" dirty="0"/>
              <a:t>Imagina que vas a la consulta del médico para una revisión rutinaria. El doctor o doctora decide tomar tu peso y tu altura: </a:t>
            </a:r>
          </a:p>
          <a:p>
            <a:pPr marL="12700">
              <a:spcBef>
                <a:spcPts val="100"/>
              </a:spcBef>
            </a:pPr>
            <a:endParaRPr lang="es-ES" dirty="0"/>
          </a:p>
          <a:p>
            <a:pPr marL="12700">
              <a:spcBef>
                <a:spcPts val="100"/>
              </a:spcBef>
            </a:pPr>
            <a:r>
              <a:rPr lang="es-ES" b="1" dirty="0"/>
              <a:t>Altura</a:t>
            </a:r>
            <a:r>
              <a:rPr lang="es-ES" dirty="0"/>
              <a:t>: 1,70m</a:t>
            </a:r>
          </a:p>
          <a:p>
            <a:pPr marL="12700">
              <a:spcBef>
                <a:spcPts val="100"/>
              </a:spcBef>
            </a:pPr>
            <a:r>
              <a:rPr lang="es-ES" b="1" dirty="0"/>
              <a:t>Peso:</a:t>
            </a:r>
            <a:r>
              <a:rPr lang="es-ES" dirty="0"/>
              <a:t> 95kg</a:t>
            </a:r>
          </a:p>
          <a:p>
            <a:pPr marL="12700">
              <a:spcBef>
                <a:spcPts val="100"/>
              </a:spcBef>
            </a:pPr>
            <a:endParaRPr lang="es-ES" dirty="0"/>
          </a:p>
          <a:p>
            <a:pPr marL="12700">
              <a:spcBef>
                <a:spcPts val="100"/>
              </a:spcBef>
            </a:pPr>
            <a:r>
              <a:rPr lang="es-ES" dirty="0"/>
              <a:t>A parir de estos ‘KPI’ el doctor te dice que para estar en un estado de salud correcto y tener un IMC recomendable, tus medidas deberían ser:</a:t>
            </a:r>
          </a:p>
          <a:p>
            <a:pPr marL="12700">
              <a:spcBef>
                <a:spcPts val="100"/>
              </a:spcBef>
            </a:pPr>
            <a:endParaRPr lang="es-ES" dirty="0"/>
          </a:p>
          <a:p>
            <a:pPr marL="12700">
              <a:spcBef>
                <a:spcPts val="100"/>
              </a:spcBef>
            </a:pPr>
            <a:r>
              <a:rPr lang="es-ES" b="1" dirty="0"/>
              <a:t>Altura:</a:t>
            </a:r>
            <a:r>
              <a:rPr lang="es-ES" dirty="0"/>
              <a:t> 1,70m</a:t>
            </a:r>
          </a:p>
          <a:p>
            <a:pPr marL="12700">
              <a:spcBef>
                <a:spcPts val="100"/>
              </a:spcBef>
            </a:pPr>
            <a:r>
              <a:rPr lang="es-ES" b="1" dirty="0"/>
              <a:t>Peso:</a:t>
            </a:r>
            <a:r>
              <a:rPr lang="es-ES" dirty="0"/>
              <a:t> 80kg</a:t>
            </a:r>
          </a:p>
          <a:p>
            <a:pPr marL="12700">
              <a:spcBef>
                <a:spcPts val="100"/>
              </a:spcBef>
            </a:pPr>
            <a:endParaRPr lang="es-ES" dirty="0"/>
          </a:p>
          <a:p>
            <a:pPr marL="12700">
              <a:spcBef>
                <a:spcPts val="100"/>
              </a:spcBef>
            </a:pPr>
            <a:r>
              <a:rPr lang="es-ES" dirty="0"/>
              <a:t>En este caso, a partir de tus </a:t>
            </a:r>
            <a:r>
              <a:rPr lang="es-ES" dirty="0" err="1"/>
              <a:t>KPIs</a:t>
            </a:r>
            <a:r>
              <a:rPr lang="es-ES" dirty="0"/>
              <a:t>, la doctora ha establecido unos KGI en los que tendrás que centrar tus esfuerzos a partir de ahora. </a:t>
            </a:r>
          </a:p>
          <a:p>
            <a:pPr marL="12700">
              <a:spcBef>
                <a:spcPts val="100"/>
              </a:spcBef>
            </a:pPr>
            <a:endParaRPr lang="es-ES" dirty="0"/>
          </a:p>
          <a:p>
            <a:pPr marL="12700">
              <a:spcBef>
                <a:spcPts val="100"/>
              </a:spcBef>
            </a:pPr>
            <a:r>
              <a:rPr lang="es-ES" dirty="0"/>
              <a:t>¿Se entiende la diferencia, verdad?</a:t>
            </a:r>
          </a:p>
          <a:p>
            <a:pPr marL="12700">
              <a:spcBef>
                <a:spcPts val="100"/>
              </a:spcBef>
            </a:pPr>
            <a:endParaRPr lang="es-ES" sz="1400" dirty="0"/>
          </a:p>
          <a:p>
            <a:pPr marL="12700">
              <a:spcBef>
                <a:spcPts val="100"/>
              </a:spcBef>
            </a:pPr>
            <a:endParaRPr lang="es-ES" sz="1400" dirty="0" smtClean="0"/>
          </a:p>
        </p:txBody>
      </p:sp>
    </p:spTree>
    <p:extLst>
      <p:ext uri="{BB962C8B-B14F-4D97-AF65-F5344CB8AC3E}">
        <p14:creationId xmlns:p14="http://schemas.microsoft.com/office/powerpoint/2010/main" val="2824878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99419455-58AC-C243-9D1C-7190F901E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1206500"/>
            <a:ext cx="5029200" cy="430887"/>
          </a:xfrm>
        </p:spPr>
        <p:txBody>
          <a:bodyPr/>
          <a:lstStyle/>
          <a:p>
            <a:r>
              <a:rPr lang="es-ES" dirty="0" smtClean="0"/>
              <a:t>2.3 Medidores NPS</a:t>
            </a:r>
            <a:endParaRPr lang="es-ES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xmlns="" id="{6CAB6242-4FFF-A341-8E7E-7E68D5C3AF4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55650" y="669278"/>
            <a:ext cx="4724400" cy="276999"/>
          </a:xfrm>
        </p:spPr>
        <p:txBody>
          <a:bodyPr/>
          <a:lstStyle/>
          <a:p>
            <a:pPr lvl="0"/>
            <a:r>
              <a:rPr lang="es-ES_tradnl" dirty="0"/>
              <a:t>TECNOLOGÍA I: TRANSFORMACIÓN DIGITAL</a:t>
            </a:r>
          </a:p>
          <a:p>
            <a:endParaRPr lang="es-E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xmlns="" id="{92A84238-CC4C-B04E-A212-367A4A063146}"/>
              </a:ext>
            </a:extLst>
          </p:cNvPr>
          <p:cNvSpPr txBox="1">
            <a:spLocks/>
          </p:cNvSpPr>
          <p:nvPr/>
        </p:nvSpPr>
        <p:spPr>
          <a:xfrm>
            <a:off x="10280650" y="7089775"/>
            <a:ext cx="4201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9FD42C2-681F-46B0-A2BD-72905F73C82B}" type="slidenum">
              <a:rPr lang="en-US" sz="900" smtClean="0">
                <a:solidFill>
                  <a:srgbClr val="3288D4"/>
                </a:solidFill>
              </a:rPr>
              <a:pPr/>
              <a:t>23</a:t>
            </a:fld>
            <a:endParaRPr lang="en-US" sz="900" dirty="0">
              <a:solidFill>
                <a:srgbClr val="3288D4"/>
              </a:solidFill>
            </a:endParaRPr>
          </a:p>
        </p:txBody>
      </p:sp>
      <p:sp>
        <p:nvSpPr>
          <p:cNvPr id="6" name="Marcador de texto 3">
            <a:extLst>
              <a:ext uri="{FF2B5EF4-FFF2-40B4-BE49-F238E27FC236}">
                <a16:creationId xmlns:a16="http://schemas.microsoft.com/office/drawing/2014/main" xmlns="" id="{AAEFC0C8-2157-8A42-B9E4-DD9CFFAD7D8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77211" y="1894638"/>
            <a:ext cx="9144000" cy="897588"/>
          </a:xfrm>
          <a:prstGeom prst="rect">
            <a:avLst/>
          </a:prstGeom>
        </p:spPr>
        <p:txBody>
          <a:bodyPr anchor="t">
            <a:noAutofit/>
          </a:bodyPr>
          <a:lstStyle>
            <a:lvl1pPr marL="11113" indent="1588" algn="l">
              <a:lnSpc>
                <a:spcPct val="100000"/>
              </a:lnSpc>
              <a:buNone/>
              <a:tabLst/>
              <a:defRPr lang="es-ES" sz="1400" b="0" smtClean="0">
                <a:effectLst/>
              </a:defRPr>
            </a:lvl1pPr>
            <a:lvl2pPr>
              <a:lnSpc>
                <a:spcPts val="4880"/>
              </a:lnSpc>
              <a:defRPr sz="4250"/>
            </a:lvl2pPr>
            <a:lvl3pPr>
              <a:lnSpc>
                <a:spcPts val="4880"/>
              </a:lnSpc>
              <a:defRPr sz="4250"/>
            </a:lvl3pPr>
            <a:lvl4pPr>
              <a:lnSpc>
                <a:spcPts val="4880"/>
              </a:lnSpc>
              <a:defRPr sz="4250"/>
            </a:lvl4pPr>
            <a:lvl5pPr>
              <a:lnSpc>
                <a:spcPts val="4880"/>
              </a:lnSpc>
              <a:defRPr sz="4250"/>
            </a:lvl5pPr>
          </a:lstStyle>
          <a:p>
            <a:pPr marL="12700">
              <a:spcBef>
                <a:spcPts val="100"/>
              </a:spcBef>
            </a:pPr>
            <a:r>
              <a:rPr lang="es-ES" dirty="0" smtClean="0"/>
              <a:t>¿Son los medidores de NPS un buen ejemplo de KPI? </a:t>
            </a:r>
          </a:p>
          <a:p>
            <a:pPr marL="12700">
              <a:spcBef>
                <a:spcPts val="100"/>
              </a:spcBef>
            </a:pPr>
            <a:endParaRPr lang="es-ES" dirty="0"/>
          </a:p>
          <a:p>
            <a:pPr marL="12700">
              <a:spcBef>
                <a:spcPts val="100"/>
              </a:spcBef>
            </a:pPr>
            <a:r>
              <a:rPr lang="es-ES" dirty="0" smtClean="0"/>
              <a:t>¿Utilizaríais un medidor NPS en vuestra propia organización? ¿Por qué? </a:t>
            </a:r>
            <a:endParaRPr lang="es-ES" dirty="0"/>
          </a:p>
          <a:p>
            <a:pPr marL="12700" indent="0">
              <a:spcBef>
                <a:spcPts val="100"/>
              </a:spcBef>
            </a:pPr>
            <a:endParaRPr lang="es-ES" sz="1400" dirty="0"/>
          </a:p>
        </p:txBody>
      </p:sp>
      <p:pic>
        <p:nvPicPr>
          <p:cNvPr id="7" name="Picture 2" descr="What is the Net Promoter Score®? | ReviewPr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11" y="4653862"/>
            <a:ext cx="5486400" cy="2611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NPS survey | Net Promoter Score survey question | QuestionPr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738" y="2953333"/>
            <a:ext cx="9172575" cy="1857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Net Promoter Score®: How to effectively create NPS directly in Survio -  Part 4 - Blog Survi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6343" y="4900398"/>
            <a:ext cx="3433755" cy="1854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5158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99419455-58AC-C243-9D1C-7190F901E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1206500"/>
            <a:ext cx="5029200" cy="430887"/>
          </a:xfrm>
        </p:spPr>
        <p:txBody>
          <a:bodyPr/>
          <a:lstStyle/>
          <a:p>
            <a:r>
              <a:rPr lang="es-ES" dirty="0" smtClean="0"/>
              <a:t>2.4 Marketing Digital</a:t>
            </a:r>
            <a:endParaRPr lang="es-ES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xmlns="" id="{6CAB6242-4FFF-A341-8E7E-7E68D5C3AF4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55650" y="669278"/>
            <a:ext cx="4724400" cy="276999"/>
          </a:xfrm>
        </p:spPr>
        <p:txBody>
          <a:bodyPr/>
          <a:lstStyle/>
          <a:p>
            <a:pPr lvl="0"/>
            <a:r>
              <a:rPr lang="es-ES_tradnl" dirty="0"/>
              <a:t>TECNOLOGÍA I: TRANSFORMACIÓN DIGITAL</a:t>
            </a:r>
          </a:p>
          <a:p>
            <a:endParaRPr lang="es-E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xmlns="" id="{92A84238-CC4C-B04E-A212-367A4A063146}"/>
              </a:ext>
            </a:extLst>
          </p:cNvPr>
          <p:cNvSpPr txBox="1">
            <a:spLocks/>
          </p:cNvSpPr>
          <p:nvPr/>
        </p:nvSpPr>
        <p:spPr>
          <a:xfrm>
            <a:off x="10280650" y="7089775"/>
            <a:ext cx="4201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9FD42C2-681F-46B0-A2BD-72905F73C82B}" type="slidenum">
              <a:rPr lang="en-US" sz="900" smtClean="0">
                <a:solidFill>
                  <a:srgbClr val="3288D4"/>
                </a:solidFill>
              </a:rPr>
              <a:pPr/>
              <a:t>24</a:t>
            </a:fld>
            <a:endParaRPr lang="en-US" sz="900" dirty="0">
              <a:solidFill>
                <a:srgbClr val="3288D4"/>
              </a:solidFill>
            </a:endParaRPr>
          </a:p>
        </p:txBody>
      </p:sp>
      <p:pic>
        <p:nvPicPr>
          <p:cNvPr id="6" name="Picture 2" descr="Marketing Automation: cómo mantener la conversación con el cliente |  MDirecto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7362" y="2120900"/>
            <a:ext cx="5883419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Marcador de texto 3">
            <a:extLst>
              <a:ext uri="{FF2B5EF4-FFF2-40B4-BE49-F238E27FC236}">
                <a16:creationId xmlns:a16="http://schemas.microsoft.com/office/drawing/2014/main" xmlns="" id="{AAEFC0C8-2157-8A42-B9E4-DD9CFFAD7D8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69247" y="1968500"/>
            <a:ext cx="4495800" cy="4830095"/>
          </a:xfrm>
          <a:prstGeom prst="rect">
            <a:avLst/>
          </a:prstGeom>
        </p:spPr>
        <p:txBody>
          <a:bodyPr anchor="t">
            <a:noAutofit/>
          </a:bodyPr>
          <a:lstStyle>
            <a:lvl1pPr marL="11113" indent="1588" algn="l">
              <a:lnSpc>
                <a:spcPct val="100000"/>
              </a:lnSpc>
              <a:buNone/>
              <a:tabLst/>
              <a:defRPr lang="es-ES" sz="1400" b="0" smtClean="0">
                <a:effectLst/>
              </a:defRPr>
            </a:lvl1pPr>
            <a:lvl2pPr>
              <a:lnSpc>
                <a:spcPts val="4880"/>
              </a:lnSpc>
              <a:defRPr sz="4250"/>
            </a:lvl2pPr>
            <a:lvl3pPr>
              <a:lnSpc>
                <a:spcPts val="4880"/>
              </a:lnSpc>
              <a:defRPr sz="4250"/>
            </a:lvl3pPr>
            <a:lvl4pPr>
              <a:lnSpc>
                <a:spcPts val="4880"/>
              </a:lnSpc>
              <a:defRPr sz="4250"/>
            </a:lvl4pPr>
            <a:lvl5pPr>
              <a:lnSpc>
                <a:spcPts val="4880"/>
              </a:lnSpc>
              <a:defRPr sz="4250"/>
            </a:lvl5pPr>
          </a:lstStyle>
          <a:p>
            <a:pPr marL="12700">
              <a:spcBef>
                <a:spcPts val="100"/>
              </a:spcBef>
            </a:pPr>
            <a:r>
              <a:rPr lang="es-ES" sz="1400" b="1" dirty="0" smtClean="0"/>
              <a:t>SEO </a:t>
            </a:r>
          </a:p>
          <a:p>
            <a:pPr marL="12700">
              <a:spcBef>
                <a:spcPts val="100"/>
              </a:spcBef>
            </a:pPr>
            <a:r>
              <a:rPr lang="es-ES" dirty="0" smtClean="0"/>
              <a:t>Todo el tráfico generado de forma orgánica proveniente de buscadores (google, </a:t>
            </a:r>
            <a:r>
              <a:rPr lang="es-ES" dirty="0" err="1" smtClean="0"/>
              <a:t>yahoo</a:t>
            </a:r>
            <a:r>
              <a:rPr lang="es-ES" dirty="0" smtClean="0"/>
              <a:t>, </a:t>
            </a:r>
            <a:r>
              <a:rPr lang="es-ES" dirty="0" err="1" smtClean="0"/>
              <a:t>bing</a:t>
            </a:r>
            <a:r>
              <a:rPr lang="es-ES" dirty="0" smtClean="0"/>
              <a:t>, </a:t>
            </a:r>
            <a:r>
              <a:rPr lang="es-ES" dirty="0" err="1" smtClean="0"/>
              <a:t>duck</a:t>
            </a:r>
            <a:r>
              <a:rPr lang="es-ES" dirty="0" smtClean="0"/>
              <a:t> </a:t>
            </a:r>
            <a:r>
              <a:rPr lang="es-ES" dirty="0" err="1" smtClean="0"/>
              <a:t>duck</a:t>
            </a:r>
            <a:r>
              <a:rPr lang="es-ES" dirty="0" smtClean="0"/>
              <a:t> </a:t>
            </a:r>
            <a:r>
              <a:rPr lang="es-ES" dirty="0" err="1" smtClean="0"/>
              <a:t>go</a:t>
            </a:r>
            <a:r>
              <a:rPr lang="es-ES" dirty="0" smtClean="0"/>
              <a:t>, etc.)</a:t>
            </a:r>
            <a:endParaRPr lang="es-ES" b="1" dirty="0"/>
          </a:p>
          <a:p>
            <a:pPr marL="12700">
              <a:spcBef>
                <a:spcPts val="100"/>
              </a:spcBef>
            </a:pPr>
            <a:endParaRPr lang="es-ES" b="1" dirty="0"/>
          </a:p>
          <a:p>
            <a:pPr marL="12700">
              <a:spcBef>
                <a:spcPts val="100"/>
              </a:spcBef>
            </a:pPr>
            <a:r>
              <a:rPr lang="es-ES" b="1" dirty="0" smtClean="0"/>
              <a:t>SEM/PPC</a:t>
            </a:r>
          </a:p>
          <a:p>
            <a:pPr marL="12700">
              <a:spcBef>
                <a:spcPts val="100"/>
              </a:spcBef>
            </a:pPr>
            <a:r>
              <a:rPr lang="es-ES" dirty="0" smtClean="0"/>
              <a:t>Todo el tráfico generado por herramientas de publicidad online (google </a:t>
            </a:r>
            <a:r>
              <a:rPr lang="es-ES" dirty="0" err="1" smtClean="0"/>
              <a:t>ads</a:t>
            </a:r>
            <a:r>
              <a:rPr lang="es-ES" dirty="0" smtClean="0"/>
              <a:t>, </a:t>
            </a:r>
            <a:r>
              <a:rPr lang="es-ES" dirty="0" err="1" smtClean="0"/>
              <a:t>bing</a:t>
            </a:r>
            <a:r>
              <a:rPr lang="es-ES" dirty="0" smtClean="0"/>
              <a:t> </a:t>
            </a:r>
            <a:r>
              <a:rPr lang="es-ES" dirty="0" err="1" smtClean="0"/>
              <a:t>ads</a:t>
            </a:r>
            <a:r>
              <a:rPr lang="es-ES" dirty="0" smtClean="0"/>
              <a:t>, </a:t>
            </a:r>
            <a:r>
              <a:rPr lang="es-ES" dirty="0" err="1" smtClean="0"/>
              <a:t>facebook</a:t>
            </a:r>
            <a:r>
              <a:rPr lang="es-ES" dirty="0" smtClean="0"/>
              <a:t> </a:t>
            </a:r>
            <a:r>
              <a:rPr lang="es-ES" dirty="0" err="1" smtClean="0"/>
              <a:t>ads</a:t>
            </a:r>
            <a:r>
              <a:rPr lang="es-ES" dirty="0" smtClean="0"/>
              <a:t>, </a:t>
            </a:r>
            <a:r>
              <a:rPr lang="es-ES" dirty="0" err="1" smtClean="0"/>
              <a:t>linkedin</a:t>
            </a:r>
            <a:r>
              <a:rPr lang="es-ES" dirty="0" smtClean="0"/>
              <a:t> </a:t>
            </a:r>
            <a:r>
              <a:rPr lang="es-ES" dirty="0" err="1" smtClean="0"/>
              <a:t>ads</a:t>
            </a:r>
            <a:r>
              <a:rPr lang="es-ES" dirty="0" smtClean="0"/>
              <a:t>, etc.)</a:t>
            </a:r>
          </a:p>
          <a:p>
            <a:pPr marL="12700">
              <a:spcBef>
                <a:spcPts val="100"/>
              </a:spcBef>
            </a:pPr>
            <a:endParaRPr lang="es-ES" sz="1400" b="1" dirty="0"/>
          </a:p>
          <a:p>
            <a:pPr marL="12700">
              <a:spcBef>
                <a:spcPts val="100"/>
              </a:spcBef>
            </a:pPr>
            <a:r>
              <a:rPr lang="es-ES" b="1" dirty="0" smtClean="0"/>
              <a:t>Social Media</a:t>
            </a:r>
          </a:p>
          <a:p>
            <a:pPr marL="12700">
              <a:spcBef>
                <a:spcPts val="100"/>
              </a:spcBef>
            </a:pPr>
            <a:r>
              <a:rPr lang="es-ES" dirty="0" smtClean="0"/>
              <a:t>Tráfico generado de forma orgánica por las redes sociales en cualquier formato. </a:t>
            </a:r>
          </a:p>
          <a:p>
            <a:pPr marL="12700">
              <a:spcBef>
                <a:spcPts val="100"/>
              </a:spcBef>
            </a:pPr>
            <a:endParaRPr lang="es-ES" sz="1400" b="1" dirty="0"/>
          </a:p>
          <a:p>
            <a:pPr marL="12700">
              <a:spcBef>
                <a:spcPts val="100"/>
              </a:spcBef>
            </a:pPr>
            <a:r>
              <a:rPr lang="es-ES" b="1" dirty="0" smtClean="0"/>
              <a:t>Marketing de afiliación </a:t>
            </a:r>
          </a:p>
          <a:p>
            <a:pPr marL="12700">
              <a:spcBef>
                <a:spcPts val="100"/>
              </a:spcBef>
            </a:pPr>
            <a:r>
              <a:rPr lang="es-ES" dirty="0" smtClean="0"/>
              <a:t>Tráfico generado por una fuente externa a cambio de una compensación previamente acordada.</a:t>
            </a:r>
          </a:p>
          <a:p>
            <a:pPr marL="12700">
              <a:spcBef>
                <a:spcPts val="100"/>
              </a:spcBef>
            </a:pPr>
            <a:endParaRPr lang="es-ES" b="1" dirty="0"/>
          </a:p>
          <a:p>
            <a:pPr marL="12700">
              <a:spcBef>
                <a:spcPts val="100"/>
              </a:spcBef>
            </a:pPr>
            <a:r>
              <a:rPr lang="es-ES" b="1" dirty="0" smtClean="0"/>
              <a:t>Email Marketing</a:t>
            </a:r>
          </a:p>
          <a:p>
            <a:pPr marL="12700">
              <a:spcBef>
                <a:spcPts val="100"/>
              </a:spcBef>
            </a:pPr>
            <a:r>
              <a:rPr lang="es-ES" dirty="0" smtClean="0"/>
              <a:t>Tráfico generado a consecuencia del lanzamiento de campañas de email marketing. </a:t>
            </a:r>
            <a:endParaRPr lang="es-ES" dirty="0"/>
          </a:p>
          <a:p>
            <a:pPr marL="12700">
              <a:spcBef>
                <a:spcPts val="100"/>
              </a:spcBef>
            </a:pPr>
            <a:endParaRPr lang="es-E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>
              <a:spcBef>
                <a:spcPts val="100"/>
              </a:spcBef>
            </a:pPr>
            <a:endParaRPr lang="es-ES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5692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99419455-58AC-C243-9D1C-7190F901E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1206500"/>
            <a:ext cx="5181600" cy="430887"/>
          </a:xfrm>
        </p:spPr>
        <p:txBody>
          <a:bodyPr/>
          <a:lstStyle/>
          <a:p>
            <a:r>
              <a:rPr lang="es-ES" dirty="0" smtClean="0"/>
              <a:t>2.5 ROI (</a:t>
            </a:r>
            <a:r>
              <a:rPr lang="es-ES" dirty="0" err="1" smtClean="0"/>
              <a:t>Return</a:t>
            </a:r>
            <a:r>
              <a:rPr lang="es-ES" dirty="0" smtClean="0"/>
              <a:t> of </a:t>
            </a:r>
            <a:r>
              <a:rPr lang="es-ES" dirty="0" err="1" smtClean="0"/>
              <a:t>investment</a:t>
            </a:r>
            <a:r>
              <a:rPr lang="es-ES" dirty="0" smtClean="0"/>
              <a:t>)</a:t>
            </a:r>
            <a:endParaRPr lang="es-ES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xmlns="" id="{6CAB6242-4FFF-A341-8E7E-7E68D5C3AF4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55650" y="669278"/>
            <a:ext cx="4724400" cy="276999"/>
          </a:xfrm>
        </p:spPr>
        <p:txBody>
          <a:bodyPr/>
          <a:lstStyle/>
          <a:p>
            <a:pPr lvl="0"/>
            <a:r>
              <a:rPr lang="es-ES_tradnl" dirty="0"/>
              <a:t>TECNOLOGÍA I: TRANSFORMACIÓN DIGITAL</a:t>
            </a:r>
          </a:p>
          <a:p>
            <a:endParaRPr lang="es-E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xmlns="" id="{92A84238-CC4C-B04E-A212-367A4A063146}"/>
              </a:ext>
            </a:extLst>
          </p:cNvPr>
          <p:cNvSpPr txBox="1">
            <a:spLocks/>
          </p:cNvSpPr>
          <p:nvPr/>
        </p:nvSpPr>
        <p:spPr>
          <a:xfrm>
            <a:off x="10280650" y="7089775"/>
            <a:ext cx="4201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9FD42C2-681F-46B0-A2BD-72905F73C82B}" type="slidenum">
              <a:rPr lang="en-US" sz="900" smtClean="0">
                <a:solidFill>
                  <a:srgbClr val="3288D4"/>
                </a:solidFill>
              </a:rPr>
              <a:pPr/>
              <a:t>25</a:t>
            </a:fld>
            <a:endParaRPr lang="en-US" sz="900" dirty="0">
              <a:solidFill>
                <a:srgbClr val="3288D4"/>
              </a:solidFill>
            </a:endParaRPr>
          </a:p>
        </p:txBody>
      </p:sp>
      <p:sp>
        <p:nvSpPr>
          <p:cNvPr id="6" name="Marcador de texto 3">
            <a:extLst>
              <a:ext uri="{FF2B5EF4-FFF2-40B4-BE49-F238E27FC236}">
                <a16:creationId xmlns:a16="http://schemas.microsoft.com/office/drawing/2014/main" xmlns="" id="{AAEFC0C8-2157-8A42-B9E4-DD9CFFAD7D8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55650" y="1897610"/>
            <a:ext cx="8849403" cy="1169582"/>
          </a:xfrm>
          <a:prstGeom prst="rect">
            <a:avLst/>
          </a:prstGeom>
        </p:spPr>
        <p:txBody>
          <a:bodyPr anchor="t">
            <a:noAutofit/>
          </a:bodyPr>
          <a:lstStyle>
            <a:lvl1pPr marL="11113" indent="1588" algn="l">
              <a:lnSpc>
                <a:spcPct val="100000"/>
              </a:lnSpc>
              <a:buNone/>
              <a:tabLst/>
              <a:defRPr lang="es-ES" sz="1400" b="0" smtClean="0">
                <a:effectLst/>
              </a:defRPr>
            </a:lvl1pPr>
            <a:lvl2pPr>
              <a:lnSpc>
                <a:spcPts val="4880"/>
              </a:lnSpc>
              <a:defRPr sz="4250"/>
            </a:lvl2pPr>
            <a:lvl3pPr>
              <a:lnSpc>
                <a:spcPts val="4880"/>
              </a:lnSpc>
              <a:defRPr sz="4250"/>
            </a:lvl3pPr>
            <a:lvl4pPr>
              <a:lnSpc>
                <a:spcPts val="4880"/>
              </a:lnSpc>
              <a:defRPr sz="4250"/>
            </a:lvl4pPr>
            <a:lvl5pPr>
              <a:lnSpc>
                <a:spcPts val="4880"/>
              </a:lnSpc>
              <a:defRPr sz="4250"/>
            </a:lvl5pPr>
          </a:lstStyle>
          <a:p>
            <a:pPr marL="12700">
              <a:spcBef>
                <a:spcPts val="100"/>
              </a:spcBef>
            </a:pPr>
            <a:r>
              <a:rPr lang="es-E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El retorno de la inversión es un concepto de marketing, estrategia y emprendimiento para medir el rendimiento económico así como los beneficios derivados de nuestra inversión en marketing y publicidad.  </a:t>
            </a:r>
          </a:p>
          <a:p>
            <a:pPr marL="12700">
              <a:spcBef>
                <a:spcPts val="100"/>
              </a:spcBef>
            </a:pPr>
            <a:endParaRPr lang="es-ES" dirty="0"/>
          </a:p>
          <a:p>
            <a:pPr marL="12700">
              <a:spcBef>
                <a:spcPts val="100"/>
              </a:spcBef>
            </a:pPr>
            <a:r>
              <a:rPr lang="es-E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¿Crees que es un buen ejemplo de KPI? ¿Por qué?</a:t>
            </a: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500" y="3676792"/>
            <a:ext cx="9202380" cy="3418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798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99419455-58AC-C243-9D1C-7190F901E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1206500"/>
            <a:ext cx="5029200" cy="430887"/>
          </a:xfrm>
        </p:spPr>
        <p:txBody>
          <a:bodyPr/>
          <a:lstStyle/>
          <a:p>
            <a:r>
              <a:rPr lang="es-ES" dirty="0" smtClean="0"/>
              <a:t>2.6 Analítica digital</a:t>
            </a:r>
            <a:endParaRPr lang="es-ES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xmlns="" id="{6CAB6242-4FFF-A341-8E7E-7E68D5C3AF4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55650" y="669278"/>
            <a:ext cx="4724400" cy="276999"/>
          </a:xfrm>
        </p:spPr>
        <p:txBody>
          <a:bodyPr/>
          <a:lstStyle/>
          <a:p>
            <a:pPr lvl="0"/>
            <a:r>
              <a:rPr lang="es-ES_tradnl" dirty="0"/>
              <a:t>TECNOLOGÍA I: TRANSFORMACIÓN DIGITAL</a:t>
            </a:r>
          </a:p>
          <a:p>
            <a:endParaRPr lang="es-E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xmlns="" id="{92A84238-CC4C-B04E-A212-367A4A063146}"/>
              </a:ext>
            </a:extLst>
          </p:cNvPr>
          <p:cNvSpPr txBox="1">
            <a:spLocks/>
          </p:cNvSpPr>
          <p:nvPr/>
        </p:nvSpPr>
        <p:spPr>
          <a:xfrm>
            <a:off x="10280650" y="7089775"/>
            <a:ext cx="4201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9FD42C2-681F-46B0-A2BD-72905F73C82B}" type="slidenum">
              <a:rPr lang="en-US" sz="900" smtClean="0">
                <a:solidFill>
                  <a:srgbClr val="3288D4"/>
                </a:solidFill>
              </a:rPr>
              <a:pPr/>
              <a:t>26</a:t>
            </a:fld>
            <a:endParaRPr lang="en-US" sz="900" dirty="0">
              <a:solidFill>
                <a:srgbClr val="3288D4"/>
              </a:solidFill>
            </a:endParaRPr>
          </a:p>
        </p:txBody>
      </p:sp>
      <p:sp>
        <p:nvSpPr>
          <p:cNvPr id="6" name="Marcador de texto 3">
            <a:extLst>
              <a:ext uri="{FF2B5EF4-FFF2-40B4-BE49-F238E27FC236}">
                <a16:creationId xmlns:a16="http://schemas.microsoft.com/office/drawing/2014/main" xmlns="" id="{AAEFC0C8-2157-8A42-B9E4-DD9CFFAD7D8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63891" y="1963463"/>
            <a:ext cx="9144000" cy="897588"/>
          </a:xfrm>
          <a:prstGeom prst="rect">
            <a:avLst/>
          </a:prstGeom>
        </p:spPr>
        <p:txBody>
          <a:bodyPr anchor="t">
            <a:noAutofit/>
          </a:bodyPr>
          <a:lstStyle>
            <a:lvl1pPr marL="11113" indent="1588" algn="l">
              <a:lnSpc>
                <a:spcPct val="100000"/>
              </a:lnSpc>
              <a:buNone/>
              <a:tabLst/>
              <a:defRPr lang="es-ES" sz="1400" b="0" smtClean="0">
                <a:effectLst/>
              </a:defRPr>
            </a:lvl1pPr>
            <a:lvl2pPr>
              <a:lnSpc>
                <a:spcPts val="4880"/>
              </a:lnSpc>
              <a:defRPr sz="4250"/>
            </a:lvl2pPr>
            <a:lvl3pPr>
              <a:lnSpc>
                <a:spcPts val="4880"/>
              </a:lnSpc>
              <a:defRPr sz="4250"/>
            </a:lvl3pPr>
            <a:lvl4pPr>
              <a:lnSpc>
                <a:spcPts val="4880"/>
              </a:lnSpc>
              <a:defRPr sz="4250"/>
            </a:lvl4pPr>
            <a:lvl5pPr>
              <a:lnSpc>
                <a:spcPts val="4880"/>
              </a:lnSpc>
              <a:defRPr sz="4250"/>
            </a:lvl5pPr>
          </a:lstStyle>
          <a:p>
            <a:pPr marL="12700">
              <a:spcBef>
                <a:spcPts val="100"/>
              </a:spcBef>
            </a:pPr>
            <a:r>
              <a:rPr lang="es-ES" dirty="0"/>
              <a:t>Google Analytics es la herramienta más utilizada del mundo en el campo de la analítica web. Ofrece información agrupada del tráfico que llega a los sitios web según la audiencia, la adquisición, el comportamiento y las conversiones que se llevan a cabo en el sitio web. </a:t>
            </a:r>
          </a:p>
          <a:p>
            <a:pPr marL="12700" indent="0">
              <a:spcBef>
                <a:spcPts val="100"/>
              </a:spcBef>
            </a:pPr>
            <a:endParaRPr lang="es-ES" sz="1400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291" y="3111500"/>
            <a:ext cx="8839200" cy="3711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139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99419455-58AC-C243-9D1C-7190F901E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1206500"/>
            <a:ext cx="5029200" cy="430887"/>
          </a:xfrm>
        </p:spPr>
        <p:txBody>
          <a:bodyPr/>
          <a:lstStyle/>
          <a:p>
            <a:r>
              <a:rPr lang="es-ES" dirty="0" smtClean="0"/>
              <a:t>2.7 Métricas y dimensiones</a:t>
            </a:r>
            <a:endParaRPr lang="es-ES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xmlns="" id="{6CAB6242-4FFF-A341-8E7E-7E68D5C3AF4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55650" y="669278"/>
            <a:ext cx="4724400" cy="276999"/>
          </a:xfrm>
        </p:spPr>
        <p:txBody>
          <a:bodyPr/>
          <a:lstStyle/>
          <a:p>
            <a:pPr lvl="0"/>
            <a:r>
              <a:rPr lang="es-ES_tradnl" dirty="0"/>
              <a:t>TECNOLOGÍA I: TRANSFORMACIÓN DIGITAL</a:t>
            </a:r>
          </a:p>
          <a:p>
            <a:endParaRPr lang="es-E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xmlns="" id="{92A84238-CC4C-B04E-A212-367A4A063146}"/>
              </a:ext>
            </a:extLst>
          </p:cNvPr>
          <p:cNvSpPr txBox="1">
            <a:spLocks/>
          </p:cNvSpPr>
          <p:nvPr/>
        </p:nvSpPr>
        <p:spPr>
          <a:xfrm>
            <a:off x="10280650" y="7089775"/>
            <a:ext cx="4201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9FD42C2-681F-46B0-A2BD-72905F73C82B}" type="slidenum">
              <a:rPr lang="en-US" sz="900" smtClean="0">
                <a:solidFill>
                  <a:srgbClr val="3288D4"/>
                </a:solidFill>
              </a:rPr>
              <a:pPr/>
              <a:t>27</a:t>
            </a:fld>
            <a:endParaRPr lang="en-US" sz="900" dirty="0">
              <a:solidFill>
                <a:srgbClr val="3288D4"/>
              </a:solidFill>
            </a:endParaRPr>
          </a:p>
        </p:txBody>
      </p:sp>
      <p:sp>
        <p:nvSpPr>
          <p:cNvPr id="6" name="Marcador de texto 3">
            <a:extLst>
              <a:ext uri="{FF2B5EF4-FFF2-40B4-BE49-F238E27FC236}">
                <a16:creationId xmlns:a16="http://schemas.microsoft.com/office/drawing/2014/main" xmlns="" id="{AAEFC0C8-2157-8A42-B9E4-DD9CFFAD7D8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55650" y="1930925"/>
            <a:ext cx="3352800" cy="4599336"/>
          </a:xfrm>
          <a:prstGeom prst="rect">
            <a:avLst/>
          </a:prstGeom>
        </p:spPr>
        <p:txBody>
          <a:bodyPr anchor="t">
            <a:noAutofit/>
          </a:bodyPr>
          <a:lstStyle>
            <a:lvl1pPr marL="11113" indent="1588" algn="l">
              <a:lnSpc>
                <a:spcPct val="100000"/>
              </a:lnSpc>
              <a:buNone/>
              <a:tabLst/>
              <a:defRPr lang="es-ES" sz="1400" b="0" smtClean="0">
                <a:effectLst/>
              </a:defRPr>
            </a:lvl1pPr>
            <a:lvl2pPr>
              <a:lnSpc>
                <a:spcPts val="4880"/>
              </a:lnSpc>
              <a:defRPr sz="4250"/>
            </a:lvl2pPr>
            <a:lvl3pPr>
              <a:lnSpc>
                <a:spcPts val="4880"/>
              </a:lnSpc>
              <a:defRPr sz="4250"/>
            </a:lvl3pPr>
            <a:lvl4pPr>
              <a:lnSpc>
                <a:spcPts val="4880"/>
              </a:lnSpc>
              <a:defRPr sz="4250"/>
            </a:lvl4pPr>
            <a:lvl5pPr>
              <a:lnSpc>
                <a:spcPts val="4880"/>
              </a:lnSpc>
              <a:defRPr sz="4250"/>
            </a:lvl5pPr>
          </a:lstStyle>
          <a:p>
            <a:pPr marL="12700">
              <a:spcBef>
                <a:spcPts val="100"/>
              </a:spcBef>
            </a:pPr>
            <a:r>
              <a:rPr lang="es-ES" dirty="0" smtClean="0"/>
              <a:t>Son conceptos fundamentales en el campo de la analítica web. Vamos a verlos por separado: </a:t>
            </a:r>
          </a:p>
          <a:p>
            <a:pPr marL="12700">
              <a:spcBef>
                <a:spcPts val="100"/>
              </a:spcBef>
            </a:pPr>
            <a:endParaRPr lang="es-ES" dirty="0"/>
          </a:p>
          <a:p>
            <a:pPr marL="12700">
              <a:spcBef>
                <a:spcPts val="100"/>
              </a:spcBef>
            </a:pPr>
            <a:r>
              <a:rPr lang="es-ES" b="1" dirty="0" smtClean="0"/>
              <a:t>Dimensión</a:t>
            </a:r>
          </a:p>
          <a:p>
            <a:pPr marL="12700">
              <a:spcBef>
                <a:spcPts val="100"/>
              </a:spcBef>
            </a:pPr>
            <a:r>
              <a:rPr lang="es-ES" dirty="0" smtClean="0"/>
              <a:t>Hace referencia a cualquier aspecto cualitativo de la unidad de medida, por ejemplo un usuario en nuestro sitio web. </a:t>
            </a:r>
          </a:p>
          <a:p>
            <a:pPr marL="12700">
              <a:spcBef>
                <a:spcPts val="100"/>
              </a:spcBef>
            </a:pPr>
            <a:endParaRPr lang="es-ES" dirty="0"/>
          </a:p>
          <a:p>
            <a:pPr marL="12700">
              <a:spcBef>
                <a:spcPts val="100"/>
              </a:spcBef>
            </a:pPr>
            <a:r>
              <a:rPr lang="es-ES" dirty="0" smtClean="0"/>
              <a:t>Ejemplos: Navegador utilizado, ciudad de origen, canal de procedencia, etc.</a:t>
            </a:r>
          </a:p>
          <a:p>
            <a:pPr marL="12700">
              <a:spcBef>
                <a:spcPts val="100"/>
              </a:spcBef>
            </a:pPr>
            <a:endParaRPr lang="es-ES" dirty="0" smtClean="0"/>
          </a:p>
          <a:p>
            <a:pPr marL="12700">
              <a:spcBef>
                <a:spcPts val="100"/>
              </a:spcBef>
            </a:pPr>
            <a:endParaRPr lang="es-ES" dirty="0"/>
          </a:p>
          <a:p>
            <a:pPr marL="12700">
              <a:spcBef>
                <a:spcPts val="100"/>
              </a:spcBef>
            </a:pPr>
            <a:r>
              <a:rPr lang="es-ES" b="1" dirty="0" smtClean="0"/>
              <a:t>Métrica </a:t>
            </a:r>
          </a:p>
          <a:p>
            <a:pPr marL="12700">
              <a:spcBef>
                <a:spcPts val="100"/>
              </a:spcBef>
            </a:pPr>
            <a:r>
              <a:rPr lang="es-ES" dirty="0" smtClean="0"/>
              <a:t>Hace referencia a todos los datos cuantitativos que se pueden medir de un usuario. </a:t>
            </a:r>
          </a:p>
          <a:p>
            <a:pPr marL="12700">
              <a:spcBef>
                <a:spcPts val="100"/>
              </a:spcBef>
            </a:pPr>
            <a:endParaRPr lang="es-ES" dirty="0"/>
          </a:p>
          <a:p>
            <a:pPr marL="12700">
              <a:spcBef>
                <a:spcPts val="100"/>
              </a:spcBef>
            </a:pPr>
            <a:r>
              <a:rPr lang="es-ES" dirty="0" smtClean="0"/>
              <a:t>Ejemplos: Número de usuarios, cantidad de objetivos cumplidos, tiempo de página, etc.</a:t>
            </a:r>
          </a:p>
          <a:p>
            <a:pPr marL="12700">
              <a:spcBef>
                <a:spcPts val="100"/>
              </a:spcBef>
            </a:pPr>
            <a:endParaRPr lang="es-ES" dirty="0"/>
          </a:p>
          <a:p>
            <a:pPr marL="12700">
              <a:spcBef>
                <a:spcPts val="100"/>
              </a:spcBef>
            </a:pPr>
            <a:endParaRPr lang="es-ES" sz="1400" dirty="0"/>
          </a:p>
          <a:p>
            <a:pPr marL="12700">
              <a:spcBef>
                <a:spcPts val="100"/>
              </a:spcBef>
            </a:pPr>
            <a:endParaRPr lang="es-ES" sz="1400" dirty="0" smtClean="0"/>
          </a:p>
        </p:txBody>
      </p:sp>
      <p:pic>
        <p:nvPicPr>
          <p:cNvPr id="7" name="Picture 2" descr="Custom metrics in Google Analytics 4 - Analytics Mani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5702" y="1930925"/>
            <a:ext cx="5791200" cy="2726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Ultimate Google Analytics Dimensions and Metrics List - Overdrive  Interactiv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4617" y="4766553"/>
            <a:ext cx="5844961" cy="1926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534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Marcador de texto 10">
            <a:extLst>
              <a:ext uri="{FF2B5EF4-FFF2-40B4-BE49-F238E27FC236}">
                <a16:creationId xmlns:a16="http://schemas.microsoft.com/office/drawing/2014/main" xmlns="" id="{18C3E6E4-896F-9547-BD19-38ABD6D54B7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55650" y="669278"/>
            <a:ext cx="4419600" cy="276999"/>
          </a:xfrm>
        </p:spPr>
        <p:txBody>
          <a:bodyPr/>
          <a:lstStyle/>
          <a:p>
            <a:pPr lvl="0"/>
            <a:r>
              <a:rPr lang="es-ES_tradnl" dirty="0"/>
              <a:t>TECNOLOGÍA I: TRANSFORMACIÓN DIGITAL</a:t>
            </a:r>
          </a:p>
          <a:p>
            <a:endParaRPr lang="es-ES" dirty="0"/>
          </a:p>
        </p:txBody>
      </p:sp>
      <p:sp>
        <p:nvSpPr>
          <p:cNvPr id="10" name="Marcador de texto 9">
            <a:extLst>
              <a:ext uri="{FF2B5EF4-FFF2-40B4-BE49-F238E27FC236}">
                <a16:creationId xmlns:a16="http://schemas.microsoft.com/office/drawing/2014/main" xmlns="" id="{23055057-519B-F940-98AE-09C41F640BD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 smtClean="0"/>
              <a:t>3. Ejercicios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85401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99419455-58AC-C243-9D1C-7190F901E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1206500"/>
            <a:ext cx="5029200" cy="430887"/>
          </a:xfrm>
        </p:spPr>
        <p:txBody>
          <a:bodyPr/>
          <a:lstStyle/>
          <a:p>
            <a:r>
              <a:rPr lang="es-ES" dirty="0" smtClean="0"/>
              <a:t>3. Ejercicios prácticos</a:t>
            </a:r>
            <a:endParaRPr lang="es-ES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xmlns="" id="{6CAB6242-4FFF-A341-8E7E-7E68D5C3AF4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55650" y="669278"/>
            <a:ext cx="4724400" cy="276999"/>
          </a:xfrm>
        </p:spPr>
        <p:txBody>
          <a:bodyPr/>
          <a:lstStyle/>
          <a:p>
            <a:pPr lvl="0"/>
            <a:r>
              <a:rPr lang="es-ES_tradnl" dirty="0"/>
              <a:t>TECNOLOGÍA I: TRANSFORMACIÓN DIGITAL</a:t>
            </a:r>
          </a:p>
          <a:p>
            <a:endParaRPr lang="es-E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xmlns="" id="{92A84238-CC4C-B04E-A212-367A4A063146}"/>
              </a:ext>
            </a:extLst>
          </p:cNvPr>
          <p:cNvSpPr txBox="1">
            <a:spLocks/>
          </p:cNvSpPr>
          <p:nvPr/>
        </p:nvSpPr>
        <p:spPr>
          <a:xfrm>
            <a:off x="10280650" y="7089775"/>
            <a:ext cx="4201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9FD42C2-681F-46B0-A2BD-72905F73C82B}" type="slidenum">
              <a:rPr lang="en-US" sz="900" smtClean="0">
                <a:solidFill>
                  <a:srgbClr val="3288D4"/>
                </a:solidFill>
              </a:rPr>
              <a:pPr/>
              <a:t>29</a:t>
            </a:fld>
            <a:endParaRPr lang="en-US" sz="900" dirty="0">
              <a:solidFill>
                <a:srgbClr val="3288D4"/>
              </a:solidFill>
            </a:endParaRPr>
          </a:p>
        </p:txBody>
      </p:sp>
      <p:sp>
        <p:nvSpPr>
          <p:cNvPr id="6" name="Rectángulo 5"/>
          <p:cNvSpPr/>
          <p:nvPr/>
        </p:nvSpPr>
        <p:spPr>
          <a:xfrm>
            <a:off x="755650" y="2142063"/>
            <a:ext cx="607389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E.1</a:t>
            </a:r>
          </a:p>
          <a:p>
            <a:r>
              <a:rPr lang="es-E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En </a:t>
            </a:r>
            <a:r>
              <a:rPr lang="es-ES" sz="1600" dirty="0">
                <a:latin typeface="Arial" panose="020B0604020202020204" pitchFamily="34" charset="0"/>
                <a:cs typeface="Arial" panose="020B0604020202020204" pitchFamily="34" charset="0"/>
              </a:rPr>
              <a:t>equipo: Si </a:t>
            </a:r>
            <a:r>
              <a:rPr lang="es-ES" sz="1600" dirty="0" err="1">
                <a:latin typeface="Arial" panose="020B0604020202020204" pitchFamily="34" charset="0"/>
                <a:cs typeface="Arial" panose="020B0604020202020204" pitchFamily="34" charset="0"/>
              </a:rPr>
              <a:t>tuviérais</a:t>
            </a:r>
            <a:r>
              <a:rPr lang="es-ES" sz="1600" dirty="0">
                <a:latin typeface="Arial" panose="020B0604020202020204" pitchFamily="34" charset="0"/>
                <a:cs typeface="Arial" panose="020B0604020202020204" pitchFamily="34" charset="0"/>
              </a:rPr>
              <a:t> que innovar con un proyecto de data en un bar/restaurante. </a:t>
            </a:r>
            <a:endParaRPr lang="es-ES" sz="1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s-ES" sz="1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E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Qué </a:t>
            </a:r>
            <a:r>
              <a:rPr lang="es-ES" sz="1600" dirty="0">
                <a:latin typeface="Arial" panose="020B0604020202020204" pitchFamily="34" charset="0"/>
                <a:cs typeface="Arial" panose="020B0604020202020204" pitchFamily="34" charset="0"/>
              </a:rPr>
              <a:t>haríais. Montad el </a:t>
            </a:r>
            <a:r>
              <a:rPr lang="es-E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proyecto con Google </a:t>
            </a:r>
            <a:r>
              <a:rPr lang="es-ES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Slides</a:t>
            </a:r>
            <a:r>
              <a:rPr lang="es-E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s-E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ángulo 6"/>
          <p:cNvSpPr/>
          <p:nvPr/>
        </p:nvSpPr>
        <p:spPr>
          <a:xfrm>
            <a:off x="793750" y="3797300"/>
            <a:ext cx="5403850" cy="107721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E.2</a:t>
            </a:r>
            <a:endParaRPr lang="es-E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ES" sz="1600" dirty="0">
                <a:latin typeface="Arial" panose="020B0604020202020204" pitchFamily="34" charset="0"/>
                <a:cs typeface="Arial" panose="020B0604020202020204" pitchFamily="34" charset="0"/>
              </a:rPr>
              <a:t>Crea tu propio </a:t>
            </a:r>
            <a:r>
              <a:rPr lang="es-ES" sz="1600" dirty="0" err="1">
                <a:latin typeface="Arial" panose="020B0604020202020204" pitchFamily="34" charset="0"/>
                <a:cs typeface="Arial" panose="020B0604020202020204" pitchFamily="34" charset="0"/>
              </a:rPr>
              <a:t>dataset</a:t>
            </a:r>
            <a:r>
              <a:rPr lang="es-ES" sz="1600" dirty="0">
                <a:latin typeface="Arial" panose="020B0604020202020204" pitchFamily="34" charset="0"/>
                <a:cs typeface="Arial" panose="020B0604020202020204" pitchFamily="34" charset="0"/>
              </a:rPr>
              <a:t>: Ejercicio Data </a:t>
            </a:r>
            <a:r>
              <a:rPr lang="es-ES" sz="1600" dirty="0" err="1">
                <a:latin typeface="Arial" panose="020B0604020202020204" pitchFamily="34" charset="0"/>
                <a:cs typeface="Arial" panose="020B0604020202020204" pitchFamily="34" charset="0"/>
              </a:rPr>
              <a:t>Scraping</a:t>
            </a:r>
            <a:r>
              <a:rPr lang="es-E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Chrome. Uso de extensión Data </a:t>
            </a:r>
            <a:r>
              <a:rPr lang="es-ES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Miner</a:t>
            </a:r>
            <a:r>
              <a:rPr lang="es-E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.  </a:t>
            </a:r>
            <a:endParaRPr lang="es-E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s-E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ángulo 7"/>
          <p:cNvSpPr/>
          <p:nvPr/>
        </p:nvSpPr>
        <p:spPr>
          <a:xfrm>
            <a:off x="812800" y="5016500"/>
            <a:ext cx="6553200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E.3</a:t>
            </a:r>
            <a:endParaRPr lang="es-E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ES" sz="1600" dirty="0">
                <a:latin typeface="Arial" panose="020B0604020202020204" pitchFamily="34" charset="0"/>
                <a:cs typeface="Arial" panose="020B0604020202020204" pitchFamily="34" charset="0"/>
              </a:rPr>
              <a:t>Crea </a:t>
            </a:r>
            <a:r>
              <a:rPr lang="es-E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una cuenta en </a:t>
            </a:r>
            <a:r>
              <a:rPr lang="es-ES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Landbot</a:t>
            </a:r>
            <a:r>
              <a:rPr lang="es-E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y construye dos </a:t>
            </a:r>
            <a:r>
              <a:rPr lang="es-ES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chatbots</a:t>
            </a:r>
            <a:r>
              <a:rPr lang="es-E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endParaRPr lang="es-ES" sz="1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r>
              <a:rPr lang="es-E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Reservas y pedidos online en un restaurante</a:t>
            </a:r>
          </a:p>
          <a:p>
            <a:pPr marL="285750" indent="-285750">
              <a:buFontTx/>
              <a:buChar char="-"/>
            </a:pPr>
            <a:r>
              <a:rPr lang="es-E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Compra o reserva de entradas en un cine </a:t>
            </a:r>
            <a:endParaRPr lang="es-E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s-ES" sz="16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E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Al terminar, envía un email al usuario confirmando que se han recibido los datos correctamente.</a:t>
            </a:r>
            <a:endParaRPr lang="es-E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6203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Marcador de texto 10">
            <a:extLst>
              <a:ext uri="{FF2B5EF4-FFF2-40B4-BE49-F238E27FC236}">
                <a16:creationId xmlns:a16="http://schemas.microsoft.com/office/drawing/2014/main" xmlns="" id="{18C3E6E4-896F-9547-BD19-38ABD6D54B7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55650" y="669278"/>
            <a:ext cx="4419600" cy="276999"/>
          </a:xfrm>
        </p:spPr>
        <p:txBody>
          <a:bodyPr/>
          <a:lstStyle/>
          <a:p>
            <a:pPr lvl="0"/>
            <a:r>
              <a:rPr lang="es-ES_tradnl" dirty="0"/>
              <a:t>TECNOLOGÍA I: TRANSFORMACIÓN DIGITAL</a:t>
            </a:r>
          </a:p>
          <a:p>
            <a:endParaRPr lang="es-ES" dirty="0"/>
          </a:p>
        </p:txBody>
      </p:sp>
      <p:sp>
        <p:nvSpPr>
          <p:cNvPr id="10" name="Marcador de texto 9">
            <a:extLst>
              <a:ext uri="{FF2B5EF4-FFF2-40B4-BE49-F238E27FC236}">
                <a16:creationId xmlns:a16="http://schemas.microsoft.com/office/drawing/2014/main" xmlns="" id="{23055057-519B-F940-98AE-09C41F640BD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 smtClean="0"/>
              <a:t>1. Recorrido por el mundo data</a:t>
            </a:r>
            <a:endParaRPr lang="es-E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Marcador de texto 10">
            <a:extLst>
              <a:ext uri="{FF2B5EF4-FFF2-40B4-BE49-F238E27FC236}">
                <a16:creationId xmlns:a16="http://schemas.microsoft.com/office/drawing/2014/main" xmlns="" id="{18C3E6E4-896F-9547-BD19-38ABD6D54B7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55650" y="669278"/>
            <a:ext cx="4419600" cy="276999"/>
          </a:xfrm>
        </p:spPr>
        <p:txBody>
          <a:bodyPr/>
          <a:lstStyle/>
          <a:p>
            <a:pPr lvl="0"/>
            <a:r>
              <a:rPr lang="es-ES_tradnl" dirty="0"/>
              <a:t>TECNOLOGÍA I: TRANSFORMACIÓN DIGITAL</a:t>
            </a:r>
          </a:p>
          <a:p>
            <a:endParaRPr lang="es-ES" dirty="0"/>
          </a:p>
        </p:txBody>
      </p:sp>
      <p:sp>
        <p:nvSpPr>
          <p:cNvPr id="10" name="Marcador de texto 9">
            <a:extLst>
              <a:ext uri="{FF2B5EF4-FFF2-40B4-BE49-F238E27FC236}">
                <a16:creationId xmlns:a16="http://schemas.microsoft.com/office/drawing/2014/main" xmlns="" id="{23055057-519B-F940-98AE-09C41F640BD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22936" y="2871038"/>
            <a:ext cx="8976714" cy="693267"/>
          </a:xfrm>
        </p:spPr>
        <p:txBody>
          <a:bodyPr/>
          <a:lstStyle/>
          <a:p>
            <a:r>
              <a:rPr lang="es-ES" dirty="0" smtClean="0"/>
              <a:t>4. </a:t>
            </a:r>
            <a:r>
              <a:rPr lang="es-ES" dirty="0" err="1" smtClean="0"/>
              <a:t>Bonus</a:t>
            </a:r>
            <a:r>
              <a:rPr lang="es-ES" dirty="0" smtClean="0"/>
              <a:t>: búsquedas avanzadas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627533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xmlns="" id="{6CAB6242-4FFF-A341-8E7E-7E68D5C3AF4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55650" y="669278"/>
            <a:ext cx="4724400" cy="276999"/>
          </a:xfrm>
        </p:spPr>
        <p:txBody>
          <a:bodyPr/>
          <a:lstStyle/>
          <a:p>
            <a:pPr lvl="0"/>
            <a:r>
              <a:rPr lang="es-ES_tradnl" dirty="0"/>
              <a:t>TECNOLOGÍA I: TRANSFORMACIÓN DIGITAL</a:t>
            </a:r>
          </a:p>
          <a:p>
            <a:endParaRPr lang="es-E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xmlns="" id="{92A84238-CC4C-B04E-A212-367A4A063146}"/>
              </a:ext>
            </a:extLst>
          </p:cNvPr>
          <p:cNvSpPr txBox="1">
            <a:spLocks/>
          </p:cNvSpPr>
          <p:nvPr/>
        </p:nvSpPr>
        <p:spPr>
          <a:xfrm>
            <a:off x="10280650" y="7089775"/>
            <a:ext cx="4201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9FD42C2-681F-46B0-A2BD-72905F73C82B}" type="slidenum">
              <a:rPr lang="en-US" sz="900" smtClean="0">
                <a:solidFill>
                  <a:srgbClr val="3288D4"/>
                </a:solidFill>
              </a:rPr>
              <a:pPr/>
              <a:t>31</a:t>
            </a:fld>
            <a:endParaRPr lang="en-US" sz="900" dirty="0">
              <a:solidFill>
                <a:srgbClr val="3288D4"/>
              </a:solidFill>
            </a:endParaRPr>
          </a:p>
        </p:txBody>
      </p:sp>
      <p:sp>
        <p:nvSpPr>
          <p:cNvPr id="8" name="Marcador de texto 3">
            <a:extLst>
              <a:ext uri="{FF2B5EF4-FFF2-40B4-BE49-F238E27FC236}">
                <a16:creationId xmlns:a16="http://schemas.microsoft.com/office/drawing/2014/main" xmlns="" id="{AAEFC0C8-2157-8A42-B9E4-DD9CFFAD7D8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24268" y="1426749"/>
            <a:ext cx="7315200" cy="609202"/>
          </a:xfrm>
          <a:prstGeom prst="rect">
            <a:avLst/>
          </a:prstGeom>
        </p:spPr>
        <p:txBody>
          <a:bodyPr anchor="t">
            <a:noAutofit/>
          </a:bodyPr>
          <a:lstStyle>
            <a:lvl1pPr marL="11113" indent="1588" algn="l">
              <a:lnSpc>
                <a:spcPct val="100000"/>
              </a:lnSpc>
              <a:buNone/>
              <a:tabLst/>
              <a:defRPr lang="es-ES" sz="1400" b="0" smtClean="0">
                <a:effectLst/>
              </a:defRPr>
            </a:lvl1pPr>
            <a:lvl2pPr>
              <a:lnSpc>
                <a:spcPts val="4880"/>
              </a:lnSpc>
              <a:defRPr sz="4250"/>
            </a:lvl2pPr>
            <a:lvl3pPr>
              <a:lnSpc>
                <a:spcPts val="4880"/>
              </a:lnSpc>
              <a:defRPr sz="4250"/>
            </a:lvl3pPr>
            <a:lvl4pPr>
              <a:lnSpc>
                <a:spcPts val="4880"/>
              </a:lnSpc>
              <a:defRPr sz="4250"/>
            </a:lvl4pPr>
            <a:lvl5pPr>
              <a:lnSpc>
                <a:spcPts val="4880"/>
              </a:lnSpc>
              <a:defRPr sz="4250"/>
            </a:lvl5pPr>
          </a:lstStyle>
          <a:p>
            <a:pPr marL="12700">
              <a:spcBef>
                <a:spcPts val="100"/>
              </a:spcBef>
            </a:pPr>
            <a:r>
              <a:rPr lang="es-ES" dirty="0" smtClean="0"/>
              <a:t>Google permite ejecutar comandos en su propio buscador para arrojar resultados mucho más exactos. Vamos a ver algunos ejemplos: </a:t>
            </a:r>
          </a:p>
          <a:p>
            <a:pPr marL="12700">
              <a:spcBef>
                <a:spcPts val="100"/>
              </a:spcBef>
            </a:pPr>
            <a:endParaRPr lang="es-ES" dirty="0"/>
          </a:p>
          <a:p>
            <a:pPr marL="12700">
              <a:spcBef>
                <a:spcPts val="100"/>
              </a:spcBef>
            </a:pPr>
            <a:endParaRPr lang="es-ES" sz="1400" dirty="0"/>
          </a:p>
          <a:p>
            <a:pPr marL="12700">
              <a:spcBef>
                <a:spcPts val="100"/>
              </a:spcBef>
            </a:pPr>
            <a:endParaRPr lang="es-ES" sz="1400" dirty="0" smtClean="0"/>
          </a:p>
        </p:txBody>
      </p:sp>
      <p:graphicFrame>
        <p:nvGraphicFramePr>
          <p:cNvPr id="9" name="Tabla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8902824"/>
              </p:ext>
            </p:extLst>
          </p:nvPr>
        </p:nvGraphicFramePr>
        <p:xfrm>
          <a:off x="787031" y="2343347"/>
          <a:ext cx="9259038" cy="579120"/>
        </p:xfrm>
        <a:graphic>
          <a:graphicData uri="http://schemas.openxmlformats.org/drawingml/2006/table">
            <a:tbl>
              <a:tblPr/>
              <a:tblGrid>
                <a:gridCol w="3086346"/>
                <a:gridCol w="3086346"/>
                <a:gridCol w="3086346"/>
              </a:tblGrid>
              <a:tr h="558165">
                <a:tc>
                  <a:txBody>
                    <a:bodyPr/>
                    <a:lstStyle/>
                    <a:p>
                      <a:pPr algn="l" fontAlgn="t"/>
                      <a:r>
                        <a:rPr lang="es-ES" sz="1400" b="1" cap="all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INFO</a:t>
                      </a:r>
                    </a:p>
                  </a:txBody>
                  <a:tcPr marL="76200" marR="76200" marT="76200" marB="76200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s-ES" sz="1400" b="0" dirty="0" err="1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info:www.thevalley.com</a:t>
                      </a:r>
                      <a:endParaRPr lang="es-ES" sz="1400" b="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0" marR="76200" marT="76200" marB="76200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s-ES" sz="14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 muestra resultados donde se ofrezca información sobre una </a:t>
                      </a:r>
                      <a:r>
                        <a:rPr lang="es-ES" sz="1400" b="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web.</a:t>
                      </a:r>
                      <a:endParaRPr lang="es-ES" sz="1400" b="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0" marR="76200" marT="76200" marB="76200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" name="Tabla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7869356"/>
              </p:ext>
            </p:extLst>
          </p:nvPr>
        </p:nvGraphicFramePr>
        <p:xfrm>
          <a:off x="755650" y="2916950"/>
          <a:ext cx="9321801" cy="579120"/>
        </p:xfrm>
        <a:graphic>
          <a:graphicData uri="http://schemas.openxmlformats.org/drawingml/2006/table">
            <a:tbl>
              <a:tblPr/>
              <a:tblGrid>
                <a:gridCol w="3107267"/>
                <a:gridCol w="3107267"/>
                <a:gridCol w="3107267"/>
              </a:tblGrid>
              <a:tr h="571518">
                <a:tc>
                  <a:txBody>
                    <a:bodyPr/>
                    <a:lstStyle/>
                    <a:p>
                      <a:pPr algn="l" fontAlgn="t"/>
                      <a:r>
                        <a:rPr lang="es-ES" sz="1400" b="1" cap="all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SITE</a:t>
                      </a:r>
                    </a:p>
                  </a:txBody>
                  <a:tcPr marL="76200" marR="76200" marT="76200" marB="76200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s-ES" sz="14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Smartphone </a:t>
                      </a:r>
                      <a:r>
                        <a:rPr lang="es-ES" sz="1400" b="0" dirty="0" err="1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site:www.thevalley.com</a:t>
                      </a:r>
                      <a:endParaRPr lang="es-ES" sz="1400" b="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0" marR="76200" marT="76200" marB="76200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s-ES" sz="14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 busca los resultados dentro de una web que hayas especificado.</a:t>
                      </a:r>
                    </a:p>
                  </a:txBody>
                  <a:tcPr marL="76200" marR="76200" marT="76200" marB="76200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1" name="Tabla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6221963"/>
              </p:ext>
            </p:extLst>
          </p:nvPr>
        </p:nvGraphicFramePr>
        <p:xfrm>
          <a:off x="742783" y="3504866"/>
          <a:ext cx="9321801" cy="579120"/>
        </p:xfrm>
        <a:graphic>
          <a:graphicData uri="http://schemas.openxmlformats.org/drawingml/2006/table">
            <a:tbl>
              <a:tblPr/>
              <a:tblGrid>
                <a:gridCol w="3107267"/>
                <a:gridCol w="3107267"/>
                <a:gridCol w="3107267"/>
              </a:tblGrid>
              <a:tr h="579120">
                <a:tc>
                  <a:txBody>
                    <a:bodyPr/>
                    <a:lstStyle/>
                    <a:p>
                      <a:pPr algn="l" fontAlgn="t"/>
                      <a:r>
                        <a:rPr lang="es-ES" sz="1400" b="1" cap="all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OR</a:t>
                      </a:r>
                    </a:p>
                  </a:txBody>
                  <a:tcPr marL="76200" marR="76200" marT="76200" marB="76200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s-ES" sz="14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Pelota OR palo OR paso</a:t>
                      </a:r>
                    </a:p>
                  </a:txBody>
                  <a:tcPr marL="76200" marR="76200" marT="76200" marB="76200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s-ES" sz="14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 muestra resultados que contengan cualquiera de las </a:t>
                      </a:r>
                      <a:r>
                        <a:rPr lang="es-ES" sz="1400" b="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</a:t>
                      </a:r>
                      <a:endParaRPr lang="es-ES" sz="1400" b="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0" marR="76200" marT="76200" marB="76200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2" name="Tabla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7553633"/>
              </p:ext>
            </p:extLst>
          </p:nvPr>
        </p:nvGraphicFramePr>
        <p:xfrm>
          <a:off x="724268" y="4084311"/>
          <a:ext cx="9321801" cy="589583"/>
        </p:xfrm>
        <a:graphic>
          <a:graphicData uri="http://schemas.openxmlformats.org/drawingml/2006/table">
            <a:tbl>
              <a:tblPr/>
              <a:tblGrid>
                <a:gridCol w="3107267"/>
                <a:gridCol w="3107267"/>
                <a:gridCol w="3107267"/>
              </a:tblGrid>
              <a:tr h="589583">
                <a:tc>
                  <a:txBody>
                    <a:bodyPr/>
                    <a:lstStyle/>
                    <a:p>
                      <a:pPr algn="l" fontAlgn="t"/>
                      <a:r>
                        <a:rPr lang="es-ES" sz="1400" b="1" cap="all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AND</a:t>
                      </a:r>
                    </a:p>
                  </a:txBody>
                  <a:tcPr marL="76200" marR="76200" marT="76200" marB="76200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s-ES" sz="1400" b="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DATA AND</a:t>
                      </a:r>
                      <a:r>
                        <a:rPr lang="es-ES" sz="1400" b="0" baseline="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SCIENCE</a:t>
                      </a:r>
                      <a:endParaRPr lang="es-ES" sz="1400" b="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0" marR="76200" marT="76200" marB="76200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s-ES" sz="14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Busca páginas que incluya los dos términos especificados.</a:t>
                      </a:r>
                    </a:p>
                  </a:txBody>
                  <a:tcPr marL="76200" marR="76200" marT="76200" marB="76200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3" name="Tabla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3450483"/>
              </p:ext>
            </p:extLst>
          </p:nvPr>
        </p:nvGraphicFramePr>
        <p:xfrm>
          <a:off x="776958" y="4654508"/>
          <a:ext cx="9321801" cy="825724"/>
        </p:xfrm>
        <a:graphic>
          <a:graphicData uri="http://schemas.openxmlformats.org/drawingml/2006/table">
            <a:tbl>
              <a:tblPr/>
              <a:tblGrid>
                <a:gridCol w="3107267"/>
                <a:gridCol w="3107267"/>
                <a:gridCol w="3107267"/>
              </a:tblGrid>
              <a:tr h="825724">
                <a:tc>
                  <a:txBody>
                    <a:bodyPr/>
                    <a:lstStyle/>
                    <a:p>
                      <a:pPr algn="l" fontAlgn="t"/>
                      <a:r>
                        <a:rPr lang="es-ES" sz="1400" b="1" cap="all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" "</a:t>
                      </a:r>
                    </a:p>
                  </a:txBody>
                  <a:tcPr marL="76200" marR="76200" marT="76200" marB="76200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s-ES" sz="1400" b="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“Data</a:t>
                      </a:r>
                      <a:r>
                        <a:rPr lang="es-ES" sz="1400" b="0" baseline="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s-ES" sz="1400" b="0" baseline="0" dirty="0" err="1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Science</a:t>
                      </a:r>
                      <a:r>
                        <a:rPr lang="es-ES" sz="1400" b="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” o “Big</a:t>
                      </a:r>
                      <a:r>
                        <a:rPr lang="es-ES" sz="1400" b="0" baseline="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Data</a:t>
                      </a:r>
                      <a:r>
                        <a:rPr lang="es-ES" sz="1400" b="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”</a:t>
                      </a:r>
                      <a:endParaRPr lang="es-ES" sz="1400" b="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0" marR="76200" marT="76200" marB="76200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s-ES" sz="14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 muestra resultados donde aparece el término o los términos exactos que hayas añadido </a:t>
                      </a:r>
                      <a:r>
                        <a:rPr lang="es-ES" sz="1400" b="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entre “".</a:t>
                      </a:r>
                      <a:endParaRPr lang="es-ES" sz="1400" b="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0" marR="76200" marT="76200" marB="76200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4" name="Tabla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6044675"/>
              </p:ext>
            </p:extLst>
          </p:nvPr>
        </p:nvGraphicFramePr>
        <p:xfrm>
          <a:off x="776958" y="5472751"/>
          <a:ext cx="9321801" cy="839515"/>
        </p:xfrm>
        <a:graphic>
          <a:graphicData uri="http://schemas.openxmlformats.org/drawingml/2006/table">
            <a:tbl>
              <a:tblPr/>
              <a:tblGrid>
                <a:gridCol w="3107267"/>
                <a:gridCol w="3107267"/>
                <a:gridCol w="3107267"/>
              </a:tblGrid>
              <a:tr h="839515">
                <a:tc>
                  <a:txBody>
                    <a:bodyPr/>
                    <a:lstStyle/>
                    <a:p>
                      <a:pPr algn="l" fontAlgn="t"/>
                      <a:r>
                        <a:rPr lang="es-ES" sz="1400" b="1" cap="all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ALLINTEXT O INTEXT</a:t>
                      </a:r>
                    </a:p>
                  </a:txBody>
                  <a:tcPr marL="76200" marR="76200" marT="76200" marB="76200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s-ES" sz="1400" b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allintext:"móviles baratos"</a:t>
                      </a:r>
                    </a:p>
                  </a:txBody>
                  <a:tcPr marL="76200" marR="76200" marT="76200" marB="76200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s-ES" sz="14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Encuentra páginas que incluyan en su texto algunos o todos los términos que hayas incluido en el comando.</a:t>
                      </a:r>
                    </a:p>
                  </a:txBody>
                  <a:tcPr marL="76200" marR="76200" marT="76200" marB="76200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5" name="Tabla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7529037"/>
              </p:ext>
            </p:extLst>
          </p:nvPr>
        </p:nvGraphicFramePr>
        <p:xfrm>
          <a:off x="755650" y="6290699"/>
          <a:ext cx="9321801" cy="1005840"/>
        </p:xfrm>
        <a:graphic>
          <a:graphicData uri="http://schemas.openxmlformats.org/drawingml/2006/table">
            <a:tbl>
              <a:tblPr/>
              <a:tblGrid>
                <a:gridCol w="3107267"/>
                <a:gridCol w="3107267"/>
                <a:gridCol w="3107267"/>
              </a:tblGrid>
              <a:tr h="921643">
                <a:tc>
                  <a:txBody>
                    <a:bodyPr/>
                    <a:lstStyle/>
                    <a:p>
                      <a:pPr algn="l" fontAlgn="t"/>
                      <a:r>
                        <a:rPr lang="es-ES" sz="1400" b="1" cap="all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ALLINTITLE O INTITLE</a:t>
                      </a:r>
                    </a:p>
                  </a:txBody>
                  <a:tcPr marL="76200" marR="76200" marT="76200" marB="76200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s-ES" sz="1400" b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allintitle:precio y disponibilidad</a:t>
                      </a:r>
                    </a:p>
                  </a:txBody>
                  <a:tcPr marL="76200" marR="76200" marT="76200" marB="76200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s-ES" sz="14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 muestra páginas que tengan algunos o todos los términos que hayas incluido en el comando en su título</a:t>
                      </a:r>
                    </a:p>
                  </a:txBody>
                  <a:tcPr marL="76200" marR="76200" marT="76200" marB="76200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99774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2937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99419455-58AC-C243-9D1C-7190F901E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1206500"/>
            <a:ext cx="5029200" cy="430887"/>
          </a:xfrm>
        </p:spPr>
        <p:txBody>
          <a:bodyPr/>
          <a:lstStyle/>
          <a:p>
            <a:r>
              <a:rPr lang="es-ES" dirty="0"/>
              <a:t>1.1 </a:t>
            </a:r>
            <a:r>
              <a:rPr lang="es-ES" dirty="0" smtClean="0"/>
              <a:t>Cultura Data </a:t>
            </a:r>
            <a:r>
              <a:rPr lang="es-ES" dirty="0" err="1" smtClean="0"/>
              <a:t>Driven</a:t>
            </a:r>
            <a:endParaRPr lang="es-ES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xmlns="" id="{6CAB6242-4FFF-A341-8E7E-7E68D5C3AF4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55650" y="669278"/>
            <a:ext cx="4724400" cy="276999"/>
          </a:xfrm>
        </p:spPr>
        <p:txBody>
          <a:bodyPr/>
          <a:lstStyle/>
          <a:p>
            <a:pPr lvl="0"/>
            <a:r>
              <a:rPr lang="es-ES_tradnl" dirty="0"/>
              <a:t>TECNOLOGÍA I: TRANSFORMACIÓN DIGITAL</a:t>
            </a:r>
          </a:p>
          <a:p>
            <a:endParaRPr lang="es-E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xmlns="" id="{92A84238-CC4C-B04E-A212-367A4A063146}"/>
              </a:ext>
            </a:extLst>
          </p:cNvPr>
          <p:cNvSpPr txBox="1">
            <a:spLocks/>
          </p:cNvSpPr>
          <p:nvPr/>
        </p:nvSpPr>
        <p:spPr>
          <a:xfrm>
            <a:off x="10280650" y="7089775"/>
            <a:ext cx="4201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9FD42C2-681F-46B0-A2BD-72905F73C82B}" type="slidenum">
              <a:rPr lang="en-US" sz="900" smtClean="0">
                <a:solidFill>
                  <a:srgbClr val="3288D4"/>
                </a:solidFill>
              </a:rPr>
              <a:pPr/>
              <a:t>4</a:t>
            </a:fld>
            <a:endParaRPr lang="en-US" sz="900" dirty="0">
              <a:solidFill>
                <a:srgbClr val="3288D4"/>
              </a:solidFill>
            </a:endParaRPr>
          </a:p>
        </p:txBody>
      </p:sp>
      <p:sp>
        <p:nvSpPr>
          <p:cNvPr id="10" name="Marcador de texto 13">
            <a:extLst>
              <a:ext uri="{FF2B5EF4-FFF2-40B4-BE49-F238E27FC236}">
                <a16:creationId xmlns:a16="http://schemas.microsoft.com/office/drawing/2014/main" xmlns="" id="{9A94660F-24AB-6D4B-8F61-C2C12E8D184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965200" y="2188293"/>
            <a:ext cx="8153400" cy="946551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50000"/>
              </a:lnSpc>
            </a:pPr>
            <a:r>
              <a:rPr lang="es-ES" sz="1400" b="0" dirty="0" smtClean="0">
                <a:latin typeface="Arial" panose="020B0604020202020204" pitchFamily="34" charset="0"/>
                <a:cs typeface="Arial" panose="020B0604020202020204" pitchFamily="34" charset="0"/>
              </a:rPr>
              <a:t>La cultura Data-</a:t>
            </a:r>
            <a:r>
              <a:rPr lang="es-ES" sz="1400" b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Driven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ha supuesto una auténtica revolución en la manera de entender las organizaciones empresariales. La flexibilidad y la accesibilidad a grandes cantidades de datos ha supuesto que hoy las empresas tome todas sus decisiones basadas en la información en contraposición a intuiciones, emociones u opiniones. </a:t>
            </a:r>
            <a:endParaRPr lang="es-ES" sz="1400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s-ES" sz="1400" dirty="0"/>
          </a:p>
          <a:p>
            <a:endParaRPr lang="es-ES" sz="1400" dirty="0"/>
          </a:p>
          <a:p>
            <a:endParaRPr lang="es-ES" dirty="0"/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250" y="3568700"/>
            <a:ext cx="7918295" cy="3082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902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99419455-58AC-C243-9D1C-7190F901E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1206500"/>
            <a:ext cx="5029200" cy="430887"/>
          </a:xfrm>
        </p:spPr>
        <p:txBody>
          <a:bodyPr/>
          <a:lstStyle/>
          <a:p>
            <a:r>
              <a:rPr lang="es-ES" dirty="0"/>
              <a:t>1.1 </a:t>
            </a:r>
            <a:r>
              <a:rPr lang="es-ES" dirty="0" smtClean="0"/>
              <a:t>Cultura Data </a:t>
            </a:r>
            <a:r>
              <a:rPr lang="es-ES" dirty="0" err="1" smtClean="0"/>
              <a:t>Driven</a:t>
            </a:r>
            <a:endParaRPr lang="es-ES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xmlns="" id="{6CAB6242-4FFF-A341-8E7E-7E68D5C3AF4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55650" y="669278"/>
            <a:ext cx="4724400" cy="276999"/>
          </a:xfrm>
        </p:spPr>
        <p:txBody>
          <a:bodyPr/>
          <a:lstStyle/>
          <a:p>
            <a:pPr lvl="0"/>
            <a:r>
              <a:rPr lang="es-ES_tradnl" dirty="0"/>
              <a:t>TECNOLOGÍA I: TRANSFORMACIÓN DIGITAL</a:t>
            </a:r>
          </a:p>
          <a:p>
            <a:endParaRPr lang="es-E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xmlns="" id="{92A84238-CC4C-B04E-A212-367A4A063146}"/>
              </a:ext>
            </a:extLst>
          </p:cNvPr>
          <p:cNvSpPr txBox="1">
            <a:spLocks/>
          </p:cNvSpPr>
          <p:nvPr/>
        </p:nvSpPr>
        <p:spPr>
          <a:xfrm>
            <a:off x="10280650" y="7089775"/>
            <a:ext cx="4201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9FD42C2-681F-46B0-A2BD-72905F73C82B}" type="slidenum">
              <a:rPr lang="en-US" sz="900" smtClean="0">
                <a:solidFill>
                  <a:srgbClr val="3288D4"/>
                </a:solidFill>
              </a:rPr>
              <a:pPr/>
              <a:t>5</a:t>
            </a:fld>
            <a:endParaRPr lang="en-US" sz="900" dirty="0">
              <a:solidFill>
                <a:srgbClr val="3288D4"/>
              </a:solidFill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850" y="3373649"/>
            <a:ext cx="7864094" cy="3716126"/>
          </a:xfrm>
          <a:prstGeom prst="rect">
            <a:avLst/>
          </a:prstGeom>
        </p:spPr>
      </p:pic>
      <p:sp>
        <p:nvSpPr>
          <p:cNvPr id="8" name="Marcador de texto 13">
            <a:extLst>
              <a:ext uri="{FF2B5EF4-FFF2-40B4-BE49-F238E27FC236}">
                <a16:creationId xmlns:a16="http://schemas.microsoft.com/office/drawing/2014/main" xmlns="" id="{9A94660F-24AB-6D4B-8F61-C2C12E8D184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849869" y="2149412"/>
            <a:ext cx="8305800" cy="946551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50000"/>
              </a:lnSpc>
            </a:pPr>
            <a:r>
              <a:rPr lang="es-ES" sz="1400" b="0" dirty="0" smtClean="0">
                <a:latin typeface="Arial" panose="020B0604020202020204" pitchFamily="34" charset="0"/>
                <a:cs typeface="Arial" panose="020B0604020202020204" pitchFamily="34" charset="0"/>
              </a:rPr>
              <a:t>La implantación de una cultura Data-</a:t>
            </a:r>
            <a:r>
              <a:rPr lang="es-ES" sz="1400" b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Driven</a:t>
            </a:r>
            <a:r>
              <a:rPr lang="es-ES" sz="1400" b="0" dirty="0" smtClean="0">
                <a:latin typeface="Arial" panose="020B0604020202020204" pitchFamily="34" charset="0"/>
                <a:cs typeface="Arial" panose="020B0604020202020204" pitchFamily="34" charset="0"/>
              </a:rPr>
              <a:t> abarca todos los estamentos de una organización empresarial y es aplicable por los distintos departamentos de la compañía. Los datos han de estar centralizados, organizados y sobre todo accesibles por todos los equipos que conforman la empresa. </a:t>
            </a:r>
            <a:endParaRPr lang="es-ES" sz="1400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s-ES" sz="1400" dirty="0"/>
          </a:p>
          <a:p>
            <a:endParaRPr lang="es-ES" sz="1400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93755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99419455-58AC-C243-9D1C-7190F901E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1206500"/>
            <a:ext cx="5029200" cy="430887"/>
          </a:xfrm>
        </p:spPr>
        <p:txBody>
          <a:bodyPr/>
          <a:lstStyle/>
          <a:p>
            <a:r>
              <a:rPr lang="es-ES" dirty="0"/>
              <a:t>1.1 </a:t>
            </a:r>
            <a:r>
              <a:rPr lang="es-ES" dirty="0" smtClean="0"/>
              <a:t>Cultura Data </a:t>
            </a:r>
            <a:r>
              <a:rPr lang="es-ES" dirty="0" err="1" smtClean="0"/>
              <a:t>Driven</a:t>
            </a:r>
            <a:endParaRPr lang="es-ES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xmlns="" id="{6CAB6242-4FFF-A341-8E7E-7E68D5C3AF4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55650" y="669278"/>
            <a:ext cx="4724400" cy="276999"/>
          </a:xfrm>
        </p:spPr>
        <p:txBody>
          <a:bodyPr/>
          <a:lstStyle/>
          <a:p>
            <a:pPr lvl="0"/>
            <a:r>
              <a:rPr lang="es-ES_tradnl" dirty="0"/>
              <a:t>TECNOLOGÍA I: TRANSFORMACIÓN DIGITAL</a:t>
            </a:r>
          </a:p>
          <a:p>
            <a:endParaRPr lang="es-E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xmlns="" id="{92A84238-CC4C-B04E-A212-367A4A063146}"/>
              </a:ext>
            </a:extLst>
          </p:cNvPr>
          <p:cNvSpPr txBox="1">
            <a:spLocks/>
          </p:cNvSpPr>
          <p:nvPr/>
        </p:nvSpPr>
        <p:spPr>
          <a:xfrm>
            <a:off x="10280650" y="7089775"/>
            <a:ext cx="4201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9FD42C2-681F-46B0-A2BD-72905F73C82B}" type="slidenum">
              <a:rPr lang="en-US" sz="900" smtClean="0">
                <a:solidFill>
                  <a:srgbClr val="3288D4"/>
                </a:solidFill>
              </a:rPr>
              <a:pPr/>
              <a:t>6</a:t>
            </a:fld>
            <a:endParaRPr lang="en-US" sz="900" dirty="0">
              <a:solidFill>
                <a:srgbClr val="3288D4"/>
              </a:solidFill>
            </a:endParaRPr>
          </a:p>
        </p:txBody>
      </p:sp>
      <p:sp>
        <p:nvSpPr>
          <p:cNvPr id="9" name="Marcador de texto 13">
            <a:extLst>
              <a:ext uri="{FF2B5EF4-FFF2-40B4-BE49-F238E27FC236}">
                <a16:creationId xmlns:a16="http://schemas.microsoft.com/office/drawing/2014/main" xmlns="" id="{9A94660F-24AB-6D4B-8F61-C2C12E8D184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908050" y="1912134"/>
            <a:ext cx="8610600" cy="946551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50000"/>
              </a:lnSpc>
            </a:pPr>
            <a:r>
              <a:rPr lang="es-ES" sz="1400" b="0" dirty="0" smtClean="0">
                <a:latin typeface="Arial" panose="020B0604020202020204" pitchFamily="34" charset="0"/>
                <a:cs typeface="Arial" panose="020B0604020202020204" pitchFamily="34" charset="0"/>
              </a:rPr>
              <a:t>La implantación de la cultura data-</a:t>
            </a:r>
            <a:r>
              <a:rPr lang="es-ES" sz="1400" b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driven</a:t>
            </a:r>
            <a:r>
              <a:rPr lang="es-ES" sz="1400" b="0" dirty="0" smtClean="0">
                <a:latin typeface="Arial" panose="020B0604020202020204" pitchFamily="34" charset="0"/>
                <a:cs typeface="Arial" panose="020B0604020202020204" pitchFamily="34" charset="0"/>
              </a:rPr>
              <a:t> afecta directamente en la estrategia empresarial a todos los niveles. Esta adopción, impacta directamente en los equipos de marketing y ventas, ante los que se abre la posibilidad de explorar y aprovechar el potencial de nuevos mercados y conocer a fondo a sus clientes. </a:t>
            </a:r>
            <a:endParaRPr lang="es-ES" sz="1400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s-ES" sz="1400" dirty="0"/>
          </a:p>
          <a:p>
            <a:endParaRPr lang="es-ES" sz="1400" dirty="0"/>
          </a:p>
          <a:p>
            <a:endParaRPr lang="es-ES" dirty="0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050" y="3136371"/>
            <a:ext cx="7224713" cy="4013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750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99419455-58AC-C243-9D1C-7190F901E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1206500"/>
            <a:ext cx="5029200" cy="430887"/>
          </a:xfrm>
        </p:spPr>
        <p:txBody>
          <a:bodyPr/>
          <a:lstStyle/>
          <a:p>
            <a:r>
              <a:rPr lang="es-ES" dirty="0" smtClean="0"/>
              <a:t>1.2 La ubicuidad</a:t>
            </a:r>
            <a:endParaRPr lang="es-ES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xmlns="" id="{6CAB6242-4FFF-A341-8E7E-7E68D5C3AF4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55650" y="669278"/>
            <a:ext cx="4724400" cy="276999"/>
          </a:xfrm>
        </p:spPr>
        <p:txBody>
          <a:bodyPr/>
          <a:lstStyle/>
          <a:p>
            <a:pPr lvl="0"/>
            <a:r>
              <a:rPr lang="es-ES_tradnl" dirty="0"/>
              <a:t>TECNOLOGÍA I: TRANSFORMACIÓN DIGITAL</a:t>
            </a:r>
          </a:p>
          <a:p>
            <a:endParaRPr lang="es-E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xmlns="" id="{92A84238-CC4C-B04E-A212-367A4A063146}"/>
              </a:ext>
            </a:extLst>
          </p:cNvPr>
          <p:cNvSpPr txBox="1">
            <a:spLocks/>
          </p:cNvSpPr>
          <p:nvPr/>
        </p:nvSpPr>
        <p:spPr>
          <a:xfrm>
            <a:off x="10280650" y="7089775"/>
            <a:ext cx="4201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9FD42C2-681F-46B0-A2BD-72905F73C82B}" type="slidenum">
              <a:rPr lang="en-US" sz="900" smtClean="0">
                <a:solidFill>
                  <a:srgbClr val="3288D4"/>
                </a:solidFill>
              </a:rPr>
              <a:pPr/>
              <a:t>7</a:t>
            </a:fld>
            <a:endParaRPr lang="en-US" sz="900" dirty="0">
              <a:solidFill>
                <a:srgbClr val="3288D4"/>
              </a:solidFill>
            </a:endParaRPr>
          </a:p>
        </p:txBody>
      </p:sp>
      <p:sp>
        <p:nvSpPr>
          <p:cNvPr id="6" name="Rectángulo 5"/>
          <p:cNvSpPr/>
          <p:nvPr/>
        </p:nvSpPr>
        <p:spPr>
          <a:xfrm>
            <a:off x="755650" y="2044700"/>
            <a:ext cx="89154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Ubicuidad se refiere a la integración de dispositivos inteligentes a nuestro entorno: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smartphones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tablets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, computadoras, sensores, etc. </a:t>
            </a:r>
            <a:endParaRPr lang="es-ES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s-E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E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Permitiéndonos 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interactuar de manera natural con dichos dispositivos y realizar cualquier actividad cotidiana </a:t>
            </a:r>
            <a:endParaRPr lang="es-ES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s-E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E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Ejemplos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</a:p>
          <a:p>
            <a:endParaRPr lang="es-ES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s-E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Desde 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el móvil o el ordenador utilizamos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Whatsapp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Web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s-E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Abrimos 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el correo personal o de trabajo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s-E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Leemos 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el periódico de MARCA</a:t>
            </a:r>
          </a:p>
        </p:txBody>
      </p:sp>
      <p:pic>
        <p:nvPicPr>
          <p:cNvPr id="7" name="Picture 2" descr="Mobile App Testing | Continuous Testing Cloud | pCloud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1156" y="4511481"/>
            <a:ext cx="3352800" cy="2389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2615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99419455-58AC-C243-9D1C-7190F901E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1206500"/>
            <a:ext cx="5867400" cy="430887"/>
          </a:xfrm>
        </p:spPr>
        <p:txBody>
          <a:bodyPr/>
          <a:lstStyle/>
          <a:p>
            <a:r>
              <a:rPr lang="es-ES" dirty="0" smtClean="0"/>
              <a:t>1.3 Un vistazo a la suite de Google</a:t>
            </a:r>
            <a:endParaRPr lang="es-ES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xmlns="" id="{6CAB6242-4FFF-A341-8E7E-7E68D5C3AF4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55650" y="669278"/>
            <a:ext cx="4724400" cy="276999"/>
          </a:xfrm>
        </p:spPr>
        <p:txBody>
          <a:bodyPr/>
          <a:lstStyle/>
          <a:p>
            <a:pPr lvl="0"/>
            <a:r>
              <a:rPr lang="es-ES_tradnl" dirty="0"/>
              <a:t>TECNOLOGÍA I: TRANSFORMACIÓN DIGITAL</a:t>
            </a:r>
          </a:p>
          <a:p>
            <a:endParaRPr lang="es-E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xmlns="" id="{92A84238-CC4C-B04E-A212-367A4A063146}"/>
              </a:ext>
            </a:extLst>
          </p:cNvPr>
          <p:cNvSpPr txBox="1">
            <a:spLocks/>
          </p:cNvSpPr>
          <p:nvPr/>
        </p:nvSpPr>
        <p:spPr>
          <a:xfrm>
            <a:off x="10280650" y="7089775"/>
            <a:ext cx="4201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9FD42C2-681F-46B0-A2BD-72905F73C82B}" type="slidenum">
              <a:rPr lang="en-US" sz="900" smtClean="0">
                <a:solidFill>
                  <a:srgbClr val="3288D4"/>
                </a:solidFill>
              </a:rPr>
              <a:pPr/>
              <a:t>8</a:t>
            </a:fld>
            <a:endParaRPr lang="en-US" sz="900" dirty="0">
              <a:solidFill>
                <a:srgbClr val="3288D4"/>
              </a:solidFill>
            </a:endParaRPr>
          </a:p>
        </p:txBody>
      </p:sp>
      <p:sp>
        <p:nvSpPr>
          <p:cNvPr id="6" name="Marcador de texto 13">
            <a:extLst>
              <a:ext uri="{FF2B5EF4-FFF2-40B4-BE49-F238E27FC236}">
                <a16:creationId xmlns:a16="http://schemas.microsoft.com/office/drawing/2014/main" xmlns="" id="{9A94660F-24AB-6D4B-8F61-C2C12E8D184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831850" y="3721100"/>
            <a:ext cx="8305800" cy="2255800"/>
          </a:xfrm>
          <a:prstGeom prst="rect">
            <a:avLst/>
          </a:prstGeom>
        </p:spPr>
        <p:txBody>
          <a:bodyPr/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1400" b="0" dirty="0" smtClean="0">
                <a:latin typeface="Arial" panose="020B0604020202020204" pitchFamily="34" charset="0"/>
                <a:cs typeface="Arial" panose="020B0604020202020204" pitchFamily="34" charset="0"/>
              </a:rPr>
              <a:t>¿Qué herramientas de Google utilizas en tu día a día? ¿Sabes para que sirven todas?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s-E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1400" b="0" dirty="0" smtClean="0">
                <a:latin typeface="Arial" panose="020B0604020202020204" pitchFamily="34" charset="0"/>
                <a:cs typeface="Arial" panose="020B0604020202020204" pitchFamily="34" charset="0"/>
              </a:rPr>
              <a:t>¿Cuántas de ellas tienes instaladas en tu Smartphone?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s-E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1400" b="0" dirty="0" smtClean="0">
                <a:latin typeface="Arial" panose="020B0604020202020204" pitchFamily="34" charset="0"/>
                <a:cs typeface="Arial" panose="020B0604020202020204" pitchFamily="34" charset="0"/>
              </a:rPr>
              <a:t>¿Para qué las utilizas? ¿Qué utilizabas antes? 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s-E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1400" b="0" dirty="0" smtClean="0">
                <a:latin typeface="Arial" panose="020B0604020202020204" pitchFamily="34" charset="0"/>
                <a:cs typeface="Arial" panose="020B0604020202020204" pitchFamily="34" charset="0"/>
              </a:rPr>
              <a:t>¿La has utilizado en un entorno profesional? ¿Con qué objetivo?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s-E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¿Qué alternativas conoces a estas herramientas? </a:t>
            </a:r>
            <a:endParaRPr lang="es-ES" sz="1400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s-ES" sz="1400" dirty="0"/>
          </a:p>
          <a:p>
            <a:endParaRPr lang="es-ES" sz="1400" dirty="0"/>
          </a:p>
          <a:p>
            <a:endParaRPr lang="es-ES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13154"/>
            <a:ext cx="10807700" cy="1343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25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99419455-58AC-C243-9D1C-7190F901E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1206500"/>
            <a:ext cx="5029200" cy="430887"/>
          </a:xfrm>
        </p:spPr>
        <p:txBody>
          <a:bodyPr/>
          <a:lstStyle/>
          <a:p>
            <a:r>
              <a:rPr lang="es-ES" dirty="0" smtClean="0"/>
              <a:t>1.4 Google </a:t>
            </a:r>
            <a:r>
              <a:rPr lang="es-ES" dirty="0" err="1" smtClean="0"/>
              <a:t>Trends</a:t>
            </a:r>
            <a:endParaRPr lang="es-ES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xmlns="" id="{6CAB6242-4FFF-A341-8E7E-7E68D5C3AF4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55650" y="669278"/>
            <a:ext cx="4724400" cy="276999"/>
          </a:xfrm>
        </p:spPr>
        <p:txBody>
          <a:bodyPr/>
          <a:lstStyle/>
          <a:p>
            <a:pPr lvl="0"/>
            <a:r>
              <a:rPr lang="es-ES_tradnl" dirty="0"/>
              <a:t>TECNOLOGÍA I: TRANSFORMACIÓN DIGITAL</a:t>
            </a:r>
          </a:p>
          <a:p>
            <a:endParaRPr lang="es-E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xmlns="" id="{92A84238-CC4C-B04E-A212-367A4A063146}"/>
              </a:ext>
            </a:extLst>
          </p:cNvPr>
          <p:cNvSpPr txBox="1">
            <a:spLocks/>
          </p:cNvSpPr>
          <p:nvPr/>
        </p:nvSpPr>
        <p:spPr>
          <a:xfrm>
            <a:off x="10280650" y="7089775"/>
            <a:ext cx="4201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9FD42C2-681F-46B0-A2BD-72905F73C82B}" type="slidenum">
              <a:rPr lang="en-US" sz="900" smtClean="0">
                <a:solidFill>
                  <a:srgbClr val="3288D4"/>
                </a:solidFill>
              </a:rPr>
              <a:pPr/>
              <a:t>9</a:t>
            </a:fld>
            <a:endParaRPr lang="en-US" sz="900" dirty="0">
              <a:solidFill>
                <a:srgbClr val="3288D4"/>
              </a:solidFill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263" y="3111500"/>
            <a:ext cx="8208439" cy="3902075"/>
          </a:xfrm>
          <a:prstGeom prst="rect">
            <a:avLst/>
          </a:prstGeom>
        </p:spPr>
      </p:pic>
      <p:sp>
        <p:nvSpPr>
          <p:cNvPr id="7" name="Marcador de texto 13">
            <a:extLst>
              <a:ext uri="{FF2B5EF4-FFF2-40B4-BE49-F238E27FC236}">
                <a16:creationId xmlns:a16="http://schemas.microsoft.com/office/drawing/2014/main" xmlns="" id="{9A94660F-24AB-6D4B-8F61-C2C12E8D184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54164" y="1980352"/>
            <a:ext cx="8305800" cy="556602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50000"/>
              </a:lnSpc>
            </a:pPr>
            <a:r>
              <a:rPr lang="es-ES" sz="1400" b="0" dirty="0" smtClean="0">
                <a:latin typeface="Arial" panose="020B0604020202020204" pitchFamily="34" charset="0"/>
                <a:cs typeface="Arial" panose="020B0604020202020204" pitchFamily="34" charset="0"/>
              </a:rPr>
              <a:t>Google </a:t>
            </a:r>
            <a:r>
              <a:rPr lang="es-ES" sz="1400" b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Trends</a:t>
            </a:r>
            <a:r>
              <a:rPr lang="es-ES" sz="1400" b="0" dirty="0" smtClean="0">
                <a:latin typeface="Arial" panose="020B0604020202020204" pitchFamily="34" charset="0"/>
                <a:cs typeface="Arial" panose="020B0604020202020204" pitchFamily="34" charset="0"/>
              </a:rPr>
              <a:t> es una herramienta para explorar y comparar la tendencia de determinados términos de búsqueda y campos concretos en las consultas que han hecho los usuarios en el motor de búsqueda. </a:t>
            </a:r>
          </a:p>
          <a:p>
            <a:endParaRPr lang="es-E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s-E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6015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D0143D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>
        <a:spAutoFit/>
      </a:bodyPr>
      <a:lstStyle>
        <a:defPPr algn="l">
          <a:defRPr sz="2400" b="1" spc="105" dirty="0" err="1">
            <a:solidFill>
              <a:srgbClr val="0F4890"/>
            </a:solidFill>
            <a:latin typeface="Montserrat" pitchFamily="2" charset="77"/>
            <a:cs typeface="Poppins" pitchFamily="2" charset="77"/>
          </a:defRPr>
        </a:defPPr>
      </a:lstStyle>
    </a:spDef>
    <a:txDef>
      <a:spPr/>
      <a:bodyPr vert="horz" wrap="square" lIns="0" tIns="12700" rIns="0" bIns="0" rtlCol="0">
        <a:spAutoFit/>
      </a:bodyPr>
      <a:lstStyle>
        <a:defPPr marL="12700" algn="l">
          <a:lnSpc>
            <a:spcPct val="100000"/>
          </a:lnSpc>
          <a:spcBef>
            <a:spcPts val="100"/>
          </a:spcBef>
          <a:defRPr sz="1000" b="1" spc="35" dirty="0">
            <a:solidFill>
              <a:srgbClr val="D0143D"/>
            </a:solidFill>
            <a:latin typeface="Montserrat" pitchFamily="2" charset="77"/>
            <a:cs typeface="Tahoma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A48F8B34F038034C9212CF433E252545" ma:contentTypeVersion="9" ma:contentTypeDescription="Crear nuevo documento." ma:contentTypeScope="" ma:versionID="c011828baa0279ab6739422c274b5564">
  <xsd:schema xmlns:xsd="http://www.w3.org/2001/XMLSchema" xmlns:xs="http://www.w3.org/2001/XMLSchema" xmlns:p="http://schemas.microsoft.com/office/2006/metadata/properties" xmlns:ns2="c9cba1bf-ad18-487f-b0a8-cc7dc3f65a2e" targetNamespace="http://schemas.microsoft.com/office/2006/metadata/properties" ma:root="true" ma:fieldsID="4cfa1a5b409fbe8244f8b211864872b6" ns2:_="">
    <xsd:import namespace="c9cba1bf-ad18-487f-b0a8-cc7dc3f65a2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DateTaken" minOccurs="0"/>
                <xsd:element ref="ns2:MediaServiceLocatio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9cba1bf-ad18-487f-b0a8-cc7dc3f65a2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LengthInSeconds" ma:index="16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5E8013A-07DA-4152-B51A-7841E310098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4C56D60-0AD0-4E67-9D1C-1371275BECFA}">
  <ds:schemaRefs>
    <ds:schemaRef ds:uri="http://purl.org/dc/elements/1.1/"/>
    <ds:schemaRef ds:uri="http://schemas.microsoft.com/office/2006/metadata/properties"/>
    <ds:schemaRef ds:uri="http://schemas.microsoft.com/office/2006/documentManagement/types"/>
    <ds:schemaRef ds:uri="c9cba1bf-ad18-487f-b0a8-cc7dc3f65a2e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013BD8EB-22AB-416D-8E7B-6DEE12F7E74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9cba1bf-ad18-487f-b0a8-cc7dc3f65a2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1180</TotalTime>
  <Words>1777</Words>
  <Application>Microsoft Office PowerPoint</Application>
  <PresentationFormat>Personalizado</PresentationFormat>
  <Paragraphs>291</Paragraphs>
  <Slides>32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32</vt:i4>
      </vt:variant>
    </vt:vector>
  </HeadingPairs>
  <TitlesOfParts>
    <vt:vector size="37" baseType="lpstr">
      <vt:lpstr>Arial</vt:lpstr>
      <vt:lpstr>Calibri</vt:lpstr>
      <vt:lpstr>Helvetica Neue</vt:lpstr>
      <vt:lpstr>Wingdings</vt:lpstr>
      <vt:lpstr>Office Theme</vt:lpstr>
      <vt:lpstr>Presentación de PowerPoint</vt:lpstr>
      <vt:lpstr>Índice</vt:lpstr>
      <vt:lpstr>Presentación de PowerPoint</vt:lpstr>
      <vt:lpstr>1.1 Cultura Data Driven</vt:lpstr>
      <vt:lpstr>1.1 Cultura Data Driven</vt:lpstr>
      <vt:lpstr>1.1 Cultura Data Driven</vt:lpstr>
      <vt:lpstr>1.2 La ubicuidad</vt:lpstr>
      <vt:lpstr>1.3 Un vistazo a la suite de Google</vt:lpstr>
      <vt:lpstr>1.4 Google Trends</vt:lpstr>
      <vt:lpstr>1.5 Servicios en la nube</vt:lpstr>
      <vt:lpstr>1.6 Fiebre de los C-LEVEL</vt:lpstr>
      <vt:lpstr>1.7 Data Storytelling</vt:lpstr>
      <vt:lpstr>1.8 Tecnologías NO-CODE</vt:lpstr>
      <vt:lpstr>1.9 Internet of things</vt:lpstr>
      <vt:lpstr>1.9 Internet of things</vt:lpstr>
      <vt:lpstr>1.10 Herramientas Data</vt:lpstr>
      <vt:lpstr>1.11 Metodologías ágiles</vt:lpstr>
      <vt:lpstr>1.12 Lean Startup</vt:lpstr>
      <vt:lpstr>Presentación de PowerPoint</vt:lpstr>
      <vt:lpstr>2.1 Meta, Twitter, Fitbit y Wallapop</vt:lpstr>
      <vt:lpstr>2.2 KPIs y KGIs</vt:lpstr>
      <vt:lpstr>2.2 KPIs y KGIs</vt:lpstr>
      <vt:lpstr>2.3 Medidores NPS</vt:lpstr>
      <vt:lpstr>2.4 Marketing Digital</vt:lpstr>
      <vt:lpstr>2.5 ROI (Return of investment)</vt:lpstr>
      <vt:lpstr>2.6 Analítica digital</vt:lpstr>
      <vt:lpstr>2.7 Métricas y dimensiones</vt:lpstr>
      <vt:lpstr>Presentación de PowerPoint</vt:lpstr>
      <vt:lpstr>3. Ejercicios prácticos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Acelera_pyme_manual</dc:title>
  <dc:creator>Antonio Galbis Fuentes</dc:creator>
  <cp:lastModifiedBy>Antonio Galbis Fuentes</cp:lastModifiedBy>
  <cp:revision>74</cp:revision>
  <dcterms:created xsi:type="dcterms:W3CDTF">2021-05-28T10:18:10Z</dcterms:created>
  <dcterms:modified xsi:type="dcterms:W3CDTF">2022-11-12T11:21:35Z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2021-05-28T00:00:00Z</vt:filetime>
  </property>
  <property fmtid="{D5CDD505-2E9C-101B-9397-08002B2CF9AE}" pid="3" name="Creator">
    <vt:lpwstr>Adobe Illustrator 25.2 (Macintosh)</vt:lpwstr>
  </property>
  <property fmtid="{D5CDD505-2E9C-101B-9397-08002B2CF9AE}" pid="4" name="LastSaved">
    <vt:filetime>2021-05-28T00:00:00Z</vt:filetime>
  </property>
  <property fmtid="{D5CDD505-2E9C-101B-9397-08002B2CF9AE}" pid="5" name="ContentTypeId">
    <vt:lpwstr>0x010100A48F8B34F038034C9212CF433E252545</vt:lpwstr>
  </property>
</Properties>
</file>